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6" r:id="rId2"/>
    <p:sldId id="256" r:id="rId3"/>
    <p:sldId id="259" r:id="rId4"/>
    <p:sldId id="257" r:id="rId5"/>
    <p:sldId id="258" r:id="rId6"/>
    <p:sldId id="260" r:id="rId7"/>
    <p:sldId id="297" r:id="rId8"/>
    <p:sldId id="261" r:id="rId9"/>
    <p:sldId id="263" r:id="rId10"/>
    <p:sldId id="298" r:id="rId11"/>
    <p:sldId id="299" r:id="rId12"/>
    <p:sldId id="265" r:id="rId13"/>
    <p:sldId id="266" r:id="rId14"/>
    <p:sldId id="267" r:id="rId15"/>
    <p:sldId id="268" r:id="rId16"/>
    <p:sldId id="300" r:id="rId17"/>
    <p:sldId id="269" r:id="rId18"/>
    <p:sldId id="270" r:id="rId19"/>
    <p:sldId id="301" r:id="rId20"/>
    <p:sldId id="302" r:id="rId21"/>
    <p:sldId id="272" r:id="rId22"/>
    <p:sldId id="303" r:id="rId23"/>
    <p:sldId id="273" r:id="rId24"/>
    <p:sldId id="274" r:id="rId25"/>
    <p:sldId id="275" r:id="rId26"/>
    <p:sldId id="304" r:id="rId27"/>
    <p:sldId id="276" r:id="rId28"/>
    <p:sldId id="277" r:id="rId29"/>
    <p:sldId id="305" r:id="rId30"/>
    <p:sldId id="306"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12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650" autoAdjust="0"/>
    <p:restoredTop sz="94660"/>
  </p:normalViewPr>
  <p:slideViewPr>
    <p:cSldViewPr snapToGrid="0">
      <p:cViewPr varScale="1">
        <p:scale>
          <a:sx n="86" d="100"/>
          <a:sy n="86" d="100"/>
        </p:scale>
        <p:origin x="160"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chmund, Sven" userId="fe021744-418c-482f-aa72-ca391157b98e" providerId="ADAL" clId="{73F04965-9B05-4DE7-B2A4-CC4B0654387C}"/>
    <pc:docChg chg="undo redo custSel addSld delSld modSld modMainMaster">
      <pc:chgData name="Lachmund, Sven" userId="fe021744-418c-482f-aa72-ca391157b98e" providerId="ADAL" clId="{73F04965-9B05-4DE7-B2A4-CC4B0654387C}" dt="2023-10-23T07:12:44.121" v="1621" actId="20577"/>
      <pc:docMkLst>
        <pc:docMk/>
      </pc:docMkLst>
      <pc:sldChg chg="modSp mod">
        <pc:chgData name="Lachmund, Sven" userId="fe021744-418c-482f-aa72-ca391157b98e" providerId="ADAL" clId="{73F04965-9B05-4DE7-B2A4-CC4B0654387C}" dt="2023-10-19T14:50:19.977" v="505" actId="27636"/>
        <pc:sldMkLst>
          <pc:docMk/>
          <pc:sldMk cId="3105775103" sldId="256"/>
        </pc:sldMkLst>
        <pc:spChg chg="mod">
          <ac:chgData name="Lachmund, Sven" userId="fe021744-418c-482f-aa72-ca391157b98e" providerId="ADAL" clId="{73F04965-9B05-4DE7-B2A4-CC4B0654387C}" dt="2023-10-19T14:50:19.977" v="505" actId="27636"/>
          <ac:spMkLst>
            <pc:docMk/>
            <pc:sldMk cId="3105775103" sldId="256"/>
            <ac:spMk id="3" creationId="{29C70118-CD40-193D-32F1-3C28CD8E44F1}"/>
          </ac:spMkLst>
        </pc:spChg>
      </pc:sldChg>
      <pc:sldChg chg="modSp mod">
        <pc:chgData name="Lachmund, Sven" userId="fe021744-418c-482f-aa72-ca391157b98e" providerId="ADAL" clId="{73F04965-9B05-4DE7-B2A4-CC4B0654387C}" dt="2023-10-19T14:46:55.515" v="478" actId="20577"/>
        <pc:sldMkLst>
          <pc:docMk/>
          <pc:sldMk cId="515716388" sldId="257"/>
        </pc:sldMkLst>
        <pc:spChg chg="mod">
          <ac:chgData name="Lachmund, Sven" userId="fe021744-418c-482f-aa72-ca391157b98e" providerId="ADAL" clId="{73F04965-9B05-4DE7-B2A4-CC4B0654387C}" dt="2023-10-19T14:46:55.515" v="478" actId="20577"/>
          <ac:spMkLst>
            <pc:docMk/>
            <pc:sldMk cId="515716388" sldId="257"/>
            <ac:spMk id="2" creationId="{4B47EBA1-3C00-3FB7-0F5E-A7CE97AD4113}"/>
          </ac:spMkLst>
        </pc:spChg>
      </pc:sldChg>
      <pc:sldChg chg="modSp mod">
        <pc:chgData name="Lachmund, Sven" userId="fe021744-418c-482f-aa72-ca391157b98e" providerId="ADAL" clId="{73F04965-9B05-4DE7-B2A4-CC4B0654387C}" dt="2023-10-19T14:46:58.224" v="479" actId="20577"/>
        <pc:sldMkLst>
          <pc:docMk/>
          <pc:sldMk cId="1746540294" sldId="258"/>
        </pc:sldMkLst>
        <pc:spChg chg="mod">
          <ac:chgData name="Lachmund, Sven" userId="fe021744-418c-482f-aa72-ca391157b98e" providerId="ADAL" clId="{73F04965-9B05-4DE7-B2A4-CC4B0654387C}" dt="2023-10-19T14:46:58.224" v="479" actId="20577"/>
          <ac:spMkLst>
            <pc:docMk/>
            <pc:sldMk cId="1746540294" sldId="258"/>
            <ac:spMk id="2" creationId="{4B47EBA1-3C00-3FB7-0F5E-A7CE97AD4113}"/>
          </ac:spMkLst>
        </pc:spChg>
      </pc:sldChg>
      <pc:sldChg chg="modSp mod">
        <pc:chgData name="Lachmund, Sven" userId="fe021744-418c-482f-aa72-ca391157b98e" providerId="ADAL" clId="{73F04965-9B05-4DE7-B2A4-CC4B0654387C}" dt="2023-10-19T14:46:53.327" v="477" actId="20577"/>
        <pc:sldMkLst>
          <pc:docMk/>
          <pc:sldMk cId="2551125021" sldId="259"/>
        </pc:sldMkLst>
        <pc:spChg chg="mod">
          <ac:chgData name="Lachmund, Sven" userId="fe021744-418c-482f-aa72-ca391157b98e" providerId="ADAL" clId="{73F04965-9B05-4DE7-B2A4-CC4B0654387C}" dt="2023-10-19T14:46:53.327" v="477" actId="20577"/>
          <ac:spMkLst>
            <pc:docMk/>
            <pc:sldMk cId="2551125021" sldId="259"/>
            <ac:spMk id="2" creationId="{4B47EBA1-3C00-3FB7-0F5E-A7CE97AD4113}"/>
          </ac:spMkLst>
        </pc:spChg>
      </pc:sldChg>
      <pc:sldChg chg="modSp mod">
        <pc:chgData name="Lachmund, Sven" userId="fe021744-418c-482f-aa72-ca391157b98e" providerId="ADAL" clId="{73F04965-9B05-4DE7-B2A4-CC4B0654387C}" dt="2023-10-19T15:18:39.281" v="578"/>
        <pc:sldMkLst>
          <pc:docMk/>
          <pc:sldMk cId="470755463" sldId="260"/>
        </pc:sldMkLst>
        <pc:spChg chg="mod">
          <ac:chgData name="Lachmund, Sven" userId="fe021744-418c-482f-aa72-ca391157b98e" providerId="ADAL" clId="{73F04965-9B05-4DE7-B2A4-CC4B0654387C}" dt="2023-10-19T15:18:39.281" v="578"/>
          <ac:spMkLst>
            <pc:docMk/>
            <pc:sldMk cId="470755463" sldId="260"/>
            <ac:spMk id="3" creationId="{29C70118-CD40-193D-32F1-3C28CD8E44F1}"/>
          </ac:spMkLst>
        </pc:spChg>
      </pc:sldChg>
      <pc:sldChg chg="del">
        <pc:chgData name="Lachmund, Sven" userId="fe021744-418c-482f-aa72-ca391157b98e" providerId="ADAL" clId="{73F04965-9B05-4DE7-B2A4-CC4B0654387C}" dt="2023-10-19T14:55:38.508" v="506" actId="47"/>
        <pc:sldMkLst>
          <pc:docMk/>
          <pc:sldMk cId="4279159512" sldId="262"/>
        </pc:sldMkLst>
      </pc:sldChg>
      <pc:sldChg chg="modSp mod">
        <pc:chgData name="Lachmund, Sven" userId="fe021744-418c-482f-aa72-ca391157b98e" providerId="ADAL" clId="{73F04965-9B05-4DE7-B2A4-CC4B0654387C}" dt="2023-10-19T15:17:21.295" v="575"/>
        <pc:sldMkLst>
          <pc:docMk/>
          <pc:sldMk cId="499015410" sldId="263"/>
        </pc:sldMkLst>
        <pc:spChg chg="mod">
          <ac:chgData name="Lachmund, Sven" userId="fe021744-418c-482f-aa72-ca391157b98e" providerId="ADAL" clId="{73F04965-9B05-4DE7-B2A4-CC4B0654387C}" dt="2023-10-19T15:17:21.295" v="575"/>
          <ac:spMkLst>
            <pc:docMk/>
            <pc:sldMk cId="499015410" sldId="263"/>
            <ac:spMk id="3" creationId="{29C70118-CD40-193D-32F1-3C28CD8E44F1}"/>
          </ac:spMkLst>
        </pc:spChg>
      </pc:sldChg>
      <pc:sldChg chg="del">
        <pc:chgData name="Lachmund, Sven" userId="fe021744-418c-482f-aa72-ca391157b98e" providerId="ADAL" clId="{73F04965-9B05-4DE7-B2A4-CC4B0654387C}" dt="2023-10-19T15:00:22.564" v="507" actId="2696"/>
        <pc:sldMkLst>
          <pc:docMk/>
          <pc:sldMk cId="2923910128" sldId="264"/>
        </pc:sldMkLst>
      </pc:sldChg>
      <pc:sldChg chg="addSp delSp modSp mod">
        <pc:chgData name="Lachmund, Sven" userId="fe021744-418c-482f-aa72-ca391157b98e" providerId="ADAL" clId="{73F04965-9B05-4DE7-B2A4-CC4B0654387C}" dt="2023-10-19T15:42:03.761" v="1090" actId="114"/>
        <pc:sldMkLst>
          <pc:docMk/>
          <pc:sldMk cId="2719266128" sldId="268"/>
        </pc:sldMkLst>
        <pc:spChg chg="mod">
          <ac:chgData name="Lachmund, Sven" userId="fe021744-418c-482f-aa72-ca391157b98e" providerId="ADAL" clId="{73F04965-9B05-4DE7-B2A4-CC4B0654387C}" dt="2023-10-19T15:42:03.761" v="1090" actId="114"/>
          <ac:spMkLst>
            <pc:docMk/>
            <pc:sldMk cId="2719266128" sldId="268"/>
            <ac:spMk id="3" creationId="{29C70118-CD40-193D-32F1-3C28CD8E44F1}"/>
          </ac:spMkLst>
        </pc:spChg>
        <pc:spChg chg="add mod">
          <ac:chgData name="Lachmund, Sven" userId="fe021744-418c-482f-aa72-ca391157b98e" providerId="ADAL" clId="{73F04965-9B05-4DE7-B2A4-CC4B0654387C}" dt="2023-10-19T15:37:38.793" v="759" actId="21"/>
          <ac:spMkLst>
            <pc:docMk/>
            <pc:sldMk cId="2719266128" sldId="268"/>
            <ac:spMk id="4" creationId="{590D06C1-C0E2-0B79-67A2-BCD77EA92D8D}"/>
          </ac:spMkLst>
        </pc:spChg>
        <pc:spChg chg="add del mod">
          <ac:chgData name="Lachmund, Sven" userId="fe021744-418c-482f-aa72-ca391157b98e" providerId="ADAL" clId="{73F04965-9B05-4DE7-B2A4-CC4B0654387C}" dt="2023-10-19T15:37:32.873" v="758" actId="478"/>
          <ac:spMkLst>
            <pc:docMk/>
            <pc:sldMk cId="2719266128" sldId="268"/>
            <ac:spMk id="5" creationId="{D554472D-F229-7515-4AF2-3C32673B1BBF}"/>
          </ac:spMkLst>
        </pc:spChg>
      </pc:sldChg>
      <pc:sldChg chg="modSp mod">
        <pc:chgData name="Lachmund, Sven" userId="fe021744-418c-482f-aa72-ca391157b98e" providerId="ADAL" clId="{73F04965-9B05-4DE7-B2A4-CC4B0654387C}" dt="2023-10-19T15:58:02.182" v="1364" actId="207"/>
        <pc:sldMkLst>
          <pc:docMk/>
          <pc:sldMk cId="2702187213" sldId="270"/>
        </pc:sldMkLst>
        <pc:spChg chg="mod">
          <ac:chgData name="Lachmund, Sven" userId="fe021744-418c-482f-aa72-ca391157b98e" providerId="ADAL" clId="{73F04965-9B05-4DE7-B2A4-CC4B0654387C}" dt="2023-10-19T15:58:02.182" v="1364" actId="207"/>
          <ac:spMkLst>
            <pc:docMk/>
            <pc:sldMk cId="2702187213" sldId="270"/>
            <ac:spMk id="3" creationId="{29C70118-CD40-193D-32F1-3C28CD8E44F1}"/>
          </ac:spMkLst>
        </pc:spChg>
      </pc:sldChg>
      <pc:sldChg chg="del">
        <pc:chgData name="Lachmund, Sven" userId="fe021744-418c-482f-aa72-ca391157b98e" providerId="ADAL" clId="{73F04965-9B05-4DE7-B2A4-CC4B0654387C}" dt="2023-10-19T15:01:48.279" v="508" actId="47"/>
        <pc:sldMkLst>
          <pc:docMk/>
          <pc:sldMk cId="3115384955" sldId="271"/>
        </pc:sldMkLst>
      </pc:sldChg>
      <pc:sldChg chg="modSp mod">
        <pc:chgData name="Lachmund, Sven" userId="fe021744-418c-482f-aa72-ca391157b98e" providerId="ADAL" clId="{73F04965-9B05-4DE7-B2A4-CC4B0654387C}" dt="2023-10-19T16:18:50.976" v="1466" actId="20577"/>
        <pc:sldMkLst>
          <pc:docMk/>
          <pc:sldMk cId="1033437172" sldId="277"/>
        </pc:sldMkLst>
        <pc:spChg chg="mod">
          <ac:chgData name="Lachmund, Sven" userId="fe021744-418c-482f-aa72-ca391157b98e" providerId="ADAL" clId="{73F04965-9B05-4DE7-B2A4-CC4B0654387C}" dt="2023-10-19T16:18:50.976" v="1466" actId="20577"/>
          <ac:spMkLst>
            <pc:docMk/>
            <pc:sldMk cId="1033437172" sldId="277"/>
            <ac:spMk id="3" creationId="{29C70118-CD40-193D-32F1-3C28CD8E44F1}"/>
          </ac:spMkLst>
        </pc:spChg>
      </pc:sldChg>
      <pc:sldChg chg="addSp delSp modSp mod">
        <pc:chgData name="Lachmund, Sven" userId="fe021744-418c-482f-aa72-ca391157b98e" providerId="ADAL" clId="{73F04965-9B05-4DE7-B2A4-CC4B0654387C}" dt="2023-10-23T07:12:44.121" v="1621" actId="20577"/>
        <pc:sldMkLst>
          <pc:docMk/>
          <pc:sldMk cId="2696106322" sldId="296"/>
        </pc:sldMkLst>
        <pc:spChg chg="add mod">
          <ac:chgData name="Lachmund, Sven" userId="fe021744-418c-482f-aa72-ca391157b98e" providerId="ADAL" clId="{73F04965-9B05-4DE7-B2A4-CC4B0654387C}" dt="2023-10-19T08:04:48.084" v="371" actId="113"/>
          <ac:spMkLst>
            <pc:docMk/>
            <pc:sldMk cId="2696106322" sldId="296"/>
            <ac:spMk id="2" creationId="{E368C394-495E-FC32-E01E-080197174070}"/>
          </ac:spMkLst>
        </pc:spChg>
        <pc:spChg chg="add mod">
          <ac:chgData name="Lachmund, Sven" userId="fe021744-418c-482f-aa72-ca391157b98e" providerId="ADAL" clId="{73F04965-9B05-4DE7-B2A4-CC4B0654387C}" dt="2023-10-23T07:12:44.121" v="1621" actId="20577"/>
          <ac:spMkLst>
            <pc:docMk/>
            <pc:sldMk cId="2696106322" sldId="296"/>
            <ac:spMk id="3" creationId="{A5A4B6D2-FA98-FFA6-CF20-05BF4685DD01}"/>
          </ac:spMkLst>
        </pc:spChg>
        <pc:spChg chg="mod">
          <ac:chgData name="Lachmund, Sven" userId="fe021744-418c-482f-aa72-ca391157b98e" providerId="ADAL" clId="{73F04965-9B05-4DE7-B2A4-CC4B0654387C}" dt="2023-10-18T13:04:31.174" v="267" actId="14100"/>
          <ac:spMkLst>
            <pc:docMk/>
            <pc:sldMk cId="2696106322" sldId="296"/>
            <ac:spMk id="4" creationId="{5D3C9B65-8606-6CEF-9784-634E75904649}"/>
          </ac:spMkLst>
        </pc:spChg>
        <pc:spChg chg="del">
          <ac:chgData name="Lachmund, Sven" userId="fe021744-418c-482f-aa72-ca391157b98e" providerId="ADAL" clId="{73F04965-9B05-4DE7-B2A4-CC4B0654387C}" dt="2023-10-18T12:55:37.912" v="92" actId="478"/>
          <ac:spMkLst>
            <pc:docMk/>
            <pc:sldMk cId="2696106322" sldId="296"/>
            <ac:spMk id="6" creationId="{24681980-6A79-E21A-A09F-CD9848814F60}"/>
          </ac:spMkLst>
        </pc:spChg>
        <pc:picChg chg="del">
          <ac:chgData name="Lachmund, Sven" userId="fe021744-418c-482f-aa72-ca391157b98e" providerId="ADAL" clId="{73F04965-9B05-4DE7-B2A4-CC4B0654387C}" dt="2023-10-18T12:47:23.138" v="0" actId="478"/>
          <ac:picMkLst>
            <pc:docMk/>
            <pc:sldMk cId="2696106322" sldId="296"/>
            <ac:picMk id="5" creationId="{DA30409E-B471-E199-1165-DD9B64CFA2B7}"/>
          </ac:picMkLst>
        </pc:picChg>
      </pc:sldChg>
      <pc:sldChg chg="add">
        <pc:chgData name="Lachmund, Sven" userId="fe021744-418c-482f-aa72-ca391157b98e" providerId="ADAL" clId="{73F04965-9B05-4DE7-B2A4-CC4B0654387C}" dt="2023-10-19T15:09:04.352" v="511" actId="2890"/>
        <pc:sldMkLst>
          <pc:docMk/>
          <pc:sldMk cId="707760612" sldId="297"/>
        </pc:sldMkLst>
      </pc:sldChg>
      <pc:sldChg chg="new del">
        <pc:chgData name="Lachmund, Sven" userId="fe021744-418c-482f-aa72-ca391157b98e" providerId="ADAL" clId="{73F04965-9B05-4DE7-B2A4-CC4B0654387C}" dt="2023-10-19T15:08:56.070" v="510" actId="680"/>
        <pc:sldMkLst>
          <pc:docMk/>
          <pc:sldMk cId="1394558571" sldId="297"/>
        </pc:sldMkLst>
      </pc:sldChg>
      <pc:sldChg chg="modSp add mod">
        <pc:chgData name="Lachmund, Sven" userId="fe021744-418c-482f-aa72-ca391157b98e" providerId="ADAL" clId="{73F04965-9B05-4DE7-B2A4-CC4B0654387C}" dt="2023-10-19T15:26:12.909" v="619"/>
        <pc:sldMkLst>
          <pc:docMk/>
          <pc:sldMk cId="2683300091" sldId="298"/>
        </pc:sldMkLst>
        <pc:spChg chg="mod">
          <ac:chgData name="Lachmund, Sven" userId="fe021744-418c-482f-aa72-ca391157b98e" providerId="ADAL" clId="{73F04965-9B05-4DE7-B2A4-CC4B0654387C}" dt="2023-10-19T15:26:12.909" v="619"/>
          <ac:spMkLst>
            <pc:docMk/>
            <pc:sldMk cId="2683300091" sldId="298"/>
            <ac:spMk id="3" creationId="{29C70118-CD40-193D-32F1-3C28CD8E44F1}"/>
          </ac:spMkLst>
        </pc:spChg>
      </pc:sldChg>
      <pc:sldChg chg="add">
        <pc:chgData name="Lachmund, Sven" userId="fe021744-418c-482f-aa72-ca391157b98e" providerId="ADAL" clId="{73F04965-9B05-4DE7-B2A4-CC4B0654387C}" dt="2023-10-19T15:19:33.714" v="579" actId="2890"/>
        <pc:sldMkLst>
          <pc:docMk/>
          <pc:sldMk cId="32555683" sldId="299"/>
        </pc:sldMkLst>
      </pc:sldChg>
      <pc:sldChg chg="add">
        <pc:chgData name="Lachmund, Sven" userId="fe021744-418c-482f-aa72-ca391157b98e" providerId="ADAL" clId="{73F04965-9B05-4DE7-B2A4-CC4B0654387C}" dt="2023-10-19T15:26:52.668" v="620" actId="2890"/>
        <pc:sldMkLst>
          <pc:docMk/>
          <pc:sldMk cId="2967261139" sldId="300"/>
        </pc:sldMkLst>
      </pc:sldChg>
      <pc:sldChg chg="add">
        <pc:chgData name="Lachmund, Sven" userId="fe021744-418c-482f-aa72-ca391157b98e" providerId="ADAL" clId="{73F04965-9B05-4DE7-B2A4-CC4B0654387C}" dt="2023-10-19T15:42:53.539" v="1091" actId="2890"/>
        <pc:sldMkLst>
          <pc:docMk/>
          <pc:sldMk cId="1681511598" sldId="301"/>
        </pc:sldMkLst>
      </pc:sldChg>
      <pc:sldChg chg="modSp add mod">
        <pc:chgData name="Lachmund, Sven" userId="fe021744-418c-482f-aa72-ca391157b98e" providerId="ADAL" clId="{73F04965-9B05-4DE7-B2A4-CC4B0654387C}" dt="2023-10-19T15:51:23.687" v="1306" actId="20577"/>
        <pc:sldMkLst>
          <pc:docMk/>
          <pc:sldMk cId="3050924483" sldId="302"/>
        </pc:sldMkLst>
        <pc:spChg chg="mod">
          <ac:chgData name="Lachmund, Sven" userId="fe021744-418c-482f-aa72-ca391157b98e" providerId="ADAL" clId="{73F04965-9B05-4DE7-B2A4-CC4B0654387C}" dt="2023-10-19T15:51:23.687" v="1306" actId="20577"/>
          <ac:spMkLst>
            <pc:docMk/>
            <pc:sldMk cId="3050924483" sldId="302"/>
            <ac:spMk id="3" creationId="{29C70118-CD40-193D-32F1-3C28CD8E44F1}"/>
          </ac:spMkLst>
        </pc:spChg>
      </pc:sldChg>
      <pc:sldChg chg="modSp add mod">
        <pc:chgData name="Lachmund, Sven" userId="fe021744-418c-482f-aa72-ca391157b98e" providerId="ADAL" clId="{73F04965-9B05-4DE7-B2A4-CC4B0654387C}" dt="2023-10-19T15:57:39.751" v="1363" actId="20577"/>
        <pc:sldMkLst>
          <pc:docMk/>
          <pc:sldMk cId="1334556284" sldId="303"/>
        </pc:sldMkLst>
        <pc:spChg chg="mod">
          <ac:chgData name="Lachmund, Sven" userId="fe021744-418c-482f-aa72-ca391157b98e" providerId="ADAL" clId="{73F04965-9B05-4DE7-B2A4-CC4B0654387C}" dt="2023-10-19T15:57:39.751" v="1363" actId="20577"/>
          <ac:spMkLst>
            <pc:docMk/>
            <pc:sldMk cId="1334556284" sldId="303"/>
            <ac:spMk id="3" creationId="{29C70118-CD40-193D-32F1-3C28CD8E44F1}"/>
          </ac:spMkLst>
        </pc:spChg>
      </pc:sldChg>
      <pc:sldChg chg="modSp add mod">
        <pc:chgData name="Lachmund, Sven" userId="fe021744-418c-482f-aa72-ca391157b98e" providerId="ADAL" clId="{73F04965-9B05-4DE7-B2A4-CC4B0654387C}" dt="2023-10-19T16:15:05.710" v="1434" actId="20577"/>
        <pc:sldMkLst>
          <pc:docMk/>
          <pc:sldMk cId="2374683072" sldId="304"/>
        </pc:sldMkLst>
        <pc:spChg chg="mod">
          <ac:chgData name="Lachmund, Sven" userId="fe021744-418c-482f-aa72-ca391157b98e" providerId="ADAL" clId="{73F04965-9B05-4DE7-B2A4-CC4B0654387C}" dt="2023-10-19T16:15:05.710" v="1434" actId="20577"/>
          <ac:spMkLst>
            <pc:docMk/>
            <pc:sldMk cId="2374683072" sldId="304"/>
            <ac:spMk id="3" creationId="{29C70118-CD40-193D-32F1-3C28CD8E44F1}"/>
          </ac:spMkLst>
        </pc:spChg>
      </pc:sldChg>
      <pc:sldChg chg="modSp add mod">
        <pc:chgData name="Lachmund, Sven" userId="fe021744-418c-482f-aa72-ca391157b98e" providerId="ADAL" clId="{73F04965-9B05-4DE7-B2A4-CC4B0654387C}" dt="2023-10-19T16:23:35.481" v="1498"/>
        <pc:sldMkLst>
          <pc:docMk/>
          <pc:sldMk cId="4292711245" sldId="305"/>
        </pc:sldMkLst>
        <pc:spChg chg="mod">
          <ac:chgData name="Lachmund, Sven" userId="fe021744-418c-482f-aa72-ca391157b98e" providerId="ADAL" clId="{73F04965-9B05-4DE7-B2A4-CC4B0654387C}" dt="2023-10-19T16:23:35.481" v="1498"/>
          <ac:spMkLst>
            <pc:docMk/>
            <pc:sldMk cId="4292711245" sldId="305"/>
            <ac:spMk id="3" creationId="{29C70118-CD40-193D-32F1-3C28CD8E44F1}"/>
          </ac:spMkLst>
        </pc:spChg>
      </pc:sldChg>
      <pc:sldChg chg="add">
        <pc:chgData name="Lachmund, Sven" userId="fe021744-418c-482f-aa72-ca391157b98e" providerId="ADAL" clId="{73F04965-9B05-4DE7-B2A4-CC4B0654387C}" dt="2023-10-19T16:20:58.709" v="1467" actId="2890"/>
        <pc:sldMkLst>
          <pc:docMk/>
          <pc:sldMk cId="1140513836" sldId="306"/>
        </pc:sldMkLst>
      </pc:sldChg>
      <pc:sldMasterChg chg="addSldLayout delSldLayout modSldLayout">
        <pc:chgData name="Lachmund, Sven" userId="fe021744-418c-482f-aa72-ca391157b98e" providerId="ADAL" clId="{73F04965-9B05-4DE7-B2A4-CC4B0654387C}" dt="2023-10-18T12:56:09.361" v="94" actId="478"/>
        <pc:sldMasterMkLst>
          <pc:docMk/>
          <pc:sldMasterMk cId="858994879" sldId="2147483648"/>
        </pc:sldMasterMkLst>
        <pc:sldLayoutChg chg="addSp delSp modSp mod">
          <pc:chgData name="Lachmund, Sven" userId="fe021744-418c-482f-aa72-ca391157b98e" providerId="ADAL" clId="{73F04965-9B05-4DE7-B2A4-CC4B0654387C}" dt="2023-10-18T12:56:09.361" v="94" actId="478"/>
          <pc:sldLayoutMkLst>
            <pc:docMk/>
            <pc:sldMasterMk cId="858994879" sldId="2147483648"/>
            <pc:sldLayoutMk cId="3343341259" sldId="2147483650"/>
          </pc:sldLayoutMkLst>
          <pc:spChg chg="del mod">
            <ac:chgData name="Lachmund, Sven" userId="fe021744-418c-482f-aa72-ca391157b98e" providerId="ADAL" clId="{73F04965-9B05-4DE7-B2A4-CC4B0654387C}" dt="2023-10-18T12:56:09.361" v="94" actId="478"/>
            <ac:spMkLst>
              <pc:docMk/>
              <pc:sldMasterMk cId="858994879" sldId="2147483648"/>
              <pc:sldLayoutMk cId="3343341259" sldId="2147483650"/>
              <ac:spMk id="12" creationId="{9D4084C6-959F-F96F-D254-61E8209DC387}"/>
            </ac:spMkLst>
          </pc:spChg>
          <pc:picChg chg="add del">
            <ac:chgData name="Lachmund, Sven" userId="fe021744-418c-482f-aa72-ca391157b98e" providerId="ADAL" clId="{73F04965-9B05-4DE7-B2A4-CC4B0654387C}" dt="2023-10-18T12:48:33.075" v="5" actId="478"/>
            <ac:picMkLst>
              <pc:docMk/>
              <pc:sldMasterMk cId="858994879" sldId="2147483648"/>
              <pc:sldLayoutMk cId="3343341259" sldId="2147483650"/>
              <ac:picMk id="7" creationId="{746AA15D-54AD-C206-4B2E-00C76E725355}"/>
            </ac:picMkLst>
          </pc:picChg>
          <pc:picChg chg="del">
            <ac:chgData name="Lachmund, Sven" userId="fe021744-418c-482f-aa72-ca391157b98e" providerId="ADAL" clId="{73F04965-9B05-4DE7-B2A4-CC4B0654387C}" dt="2023-10-18T12:48:16.448" v="2" actId="478"/>
            <ac:picMkLst>
              <pc:docMk/>
              <pc:sldMasterMk cId="858994879" sldId="2147483648"/>
              <pc:sldLayoutMk cId="3343341259" sldId="2147483650"/>
              <ac:picMk id="8" creationId="{122F71F9-D2B7-6617-D3F1-855C45B4F176}"/>
            </ac:picMkLst>
          </pc:picChg>
          <pc:picChg chg="del">
            <ac:chgData name="Lachmund, Sven" userId="fe021744-418c-482f-aa72-ca391157b98e" providerId="ADAL" clId="{73F04965-9B05-4DE7-B2A4-CC4B0654387C}" dt="2023-10-18T12:48:04.760" v="1" actId="478"/>
            <ac:picMkLst>
              <pc:docMk/>
              <pc:sldMasterMk cId="858994879" sldId="2147483648"/>
              <pc:sldLayoutMk cId="3343341259" sldId="2147483650"/>
              <ac:picMk id="13" creationId="{2F6BECA4-BF99-3FDA-733F-57217CB94B3F}"/>
            </ac:picMkLst>
          </pc:picChg>
          <pc:picChg chg="add mod ord">
            <ac:chgData name="Lachmund, Sven" userId="fe021744-418c-482f-aa72-ca391157b98e" providerId="ADAL" clId="{73F04965-9B05-4DE7-B2A4-CC4B0654387C}" dt="2023-10-18T12:51:37.222" v="11" actId="167"/>
            <ac:picMkLst>
              <pc:docMk/>
              <pc:sldMasterMk cId="858994879" sldId="2147483648"/>
              <pc:sldLayoutMk cId="3343341259" sldId="2147483650"/>
              <ac:picMk id="15" creationId="{08988064-98F6-256B-F4A3-561C1213D997}"/>
            </ac:picMkLst>
          </pc:picChg>
        </pc:sldLayoutChg>
        <pc:sldLayoutChg chg="new del mod">
          <pc:chgData name="Lachmund, Sven" userId="fe021744-418c-482f-aa72-ca391157b98e" providerId="ADAL" clId="{73F04965-9B05-4DE7-B2A4-CC4B0654387C}" dt="2023-10-18T12:53:34.110" v="13" actId="11236"/>
          <pc:sldLayoutMkLst>
            <pc:docMk/>
            <pc:sldMasterMk cId="858994879" sldId="2147483648"/>
            <pc:sldLayoutMk cId="1609872032" sldId="2147483660"/>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0FC-A67B-4E34-3200-36B75CFA5D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1570871-1BD3-9DE5-024C-965F523386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AF541CB-79E5-53AC-4817-85877494E5F4}"/>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5" name="Footer Placeholder 4">
            <a:extLst>
              <a:ext uri="{FF2B5EF4-FFF2-40B4-BE49-F238E27FC236}">
                <a16:creationId xmlns:a16="http://schemas.microsoft.com/office/drawing/2014/main" id="{78EBFA24-C2B5-8EFD-FA88-1571ED0F800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2D28B9-B619-C4EB-8D4D-3D93044944AC}"/>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336689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55D90-3C70-4EEC-CC12-14419DAFB0F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FCB4054-1835-0806-C930-163B225A00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55DA431-F602-0469-C011-085EF1140DD7}"/>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5" name="Footer Placeholder 4">
            <a:extLst>
              <a:ext uri="{FF2B5EF4-FFF2-40B4-BE49-F238E27FC236}">
                <a16:creationId xmlns:a16="http://schemas.microsoft.com/office/drawing/2014/main" id="{8E2B306F-277C-6B1C-595C-0A786AF4751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55F5D2B-80BE-A746-F413-00CF3880A305}"/>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1450721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B5767B-6EE3-04DD-A044-8B7507D39DF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79CD7A2-E5D4-C16A-2D36-3A4C0BFE7A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22A8F1-DCC2-63B0-DEF9-6635D4434ACC}"/>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5" name="Footer Placeholder 4">
            <a:extLst>
              <a:ext uri="{FF2B5EF4-FFF2-40B4-BE49-F238E27FC236}">
                <a16:creationId xmlns:a16="http://schemas.microsoft.com/office/drawing/2014/main" id="{7EA25126-2C86-0E89-5600-7B0806BB40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B560A3E-8213-6780-DDCA-9A44021D26B7}"/>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3499798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5" name="Grafik 14" descr="Ein Bild, das rot, Screenshot, Weinrot, Kunst enthält.&#10;&#10;Automatisch generierte Beschreibung">
            <a:extLst>
              <a:ext uri="{FF2B5EF4-FFF2-40B4-BE49-F238E27FC236}">
                <a16:creationId xmlns:a16="http://schemas.microsoft.com/office/drawing/2014/main" id="{08988064-98F6-256B-F4A3-561C1213D9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0032"/>
          </a:xfrm>
          <a:prstGeom prst="rect">
            <a:avLst/>
          </a:prstGeom>
        </p:spPr>
      </p:pic>
      <p:sp>
        <p:nvSpPr>
          <p:cNvPr id="2" name="Title 1">
            <a:extLst>
              <a:ext uri="{FF2B5EF4-FFF2-40B4-BE49-F238E27FC236}">
                <a16:creationId xmlns:a16="http://schemas.microsoft.com/office/drawing/2014/main" id="{24F95E4B-5193-BA70-099C-CA20A135A59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68C2612-BCEE-D80B-AA46-312FD857E7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721365-40E6-0521-7A5C-E3BEB0A7D8F0}"/>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5" name="Footer Placeholder 4">
            <a:extLst>
              <a:ext uri="{FF2B5EF4-FFF2-40B4-BE49-F238E27FC236}">
                <a16:creationId xmlns:a16="http://schemas.microsoft.com/office/drawing/2014/main" id="{A4AEA1EE-48CD-1675-EA9D-7FBF6346402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01CE52-F15C-E6A3-4BF3-B77E431B360C}"/>
              </a:ext>
            </a:extLst>
          </p:cNvPr>
          <p:cNvSpPr>
            <a:spLocks noGrp="1"/>
          </p:cNvSpPr>
          <p:nvPr>
            <p:ph type="sldNum" sz="quarter" idx="12"/>
          </p:nvPr>
        </p:nvSpPr>
        <p:spPr/>
        <p:txBody>
          <a:bodyPr/>
          <a:lstStyle/>
          <a:p>
            <a:fld id="{C5821D0E-5A22-4ACF-B52E-0E1DBA999D6A}" type="slidenum">
              <a:rPr lang="en-GB" smtClean="0"/>
              <a:t>‹Nr.›</a:t>
            </a:fld>
            <a:endParaRPr lang="en-GB"/>
          </a:p>
        </p:txBody>
      </p:sp>
      <p:cxnSp>
        <p:nvCxnSpPr>
          <p:cNvPr id="9" name="Straight Connector 8">
            <a:extLst>
              <a:ext uri="{FF2B5EF4-FFF2-40B4-BE49-F238E27FC236}">
                <a16:creationId xmlns:a16="http://schemas.microsoft.com/office/drawing/2014/main" id="{FC109A2E-DF21-EAEF-4CB3-F946D59CF16A}"/>
              </a:ext>
            </a:extLst>
          </p:cNvPr>
          <p:cNvCxnSpPr/>
          <p:nvPr userDrawn="1"/>
        </p:nvCxnSpPr>
        <p:spPr>
          <a:xfrm>
            <a:off x="1117601" y="4164469"/>
            <a:ext cx="480422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8">
            <a:extLst>
              <a:ext uri="{FF2B5EF4-FFF2-40B4-BE49-F238E27FC236}">
                <a16:creationId xmlns:a16="http://schemas.microsoft.com/office/drawing/2014/main" id="{32D9BEE5-2C82-A8B3-A900-F96A4FC951BD}"/>
              </a:ext>
            </a:extLst>
          </p:cNvPr>
          <p:cNvSpPr>
            <a:spLocks noGrp="1"/>
          </p:cNvSpPr>
          <p:nvPr>
            <p:ph type="body" sz="quarter" idx="13" hasCustomPrompt="1"/>
          </p:nvPr>
        </p:nvSpPr>
        <p:spPr>
          <a:xfrm>
            <a:off x="1117601" y="2520000"/>
            <a:ext cx="4821238" cy="1475999"/>
          </a:xfrm>
          <a:prstGeom prst="rect">
            <a:avLst/>
          </a:prstGeom>
        </p:spPr>
        <p:txBody>
          <a:bodyPr anchor="b">
            <a:normAutofit/>
          </a:bodyPr>
          <a:lstStyle>
            <a:lvl1pPr marL="0" indent="0">
              <a:buNone/>
              <a:defRPr sz="3600" b="1" baseline="0">
                <a:solidFill>
                  <a:schemeClr val="bg1"/>
                </a:solidFill>
              </a:defRPr>
            </a:lvl1pPr>
          </a:lstStyle>
          <a:p>
            <a:pPr lvl="0"/>
            <a:r>
              <a:rPr lang="en-US" dirty="0"/>
              <a:t>Presentation </a:t>
            </a:r>
            <a:br>
              <a:rPr lang="en-US" dirty="0"/>
            </a:br>
            <a:r>
              <a:rPr lang="en-US" dirty="0"/>
              <a:t>title here</a:t>
            </a:r>
            <a:endParaRPr lang="en-GB" dirty="0"/>
          </a:p>
        </p:txBody>
      </p:sp>
      <p:sp>
        <p:nvSpPr>
          <p:cNvPr id="11" name="Text Placeholder 10">
            <a:extLst>
              <a:ext uri="{FF2B5EF4-FFF2-40B4-BE49-F238E27FC236}">
                <a16:creationId xmlns:a16="http://schemas.microsoft.com/office/drawing/2014/main" id="{792FCFD1-E0C5-FF43-5D82-811E7FE458BD}"/>
              </a:ext>
            </a:extLst>
          </p:cNvPr>
          <p:cNvSpPr>
            <a:spLocks noGrp="1"/>
          </p:cNvSpPr>
          <p:nvPr>
            <p:ph type="body" sz="quarter" idx="14" hasCustomPrompt="1"/>
          </p:nvPr>
        </p:nvSpPr>
        <p:spPr>
          <a:xfrm>
            <a:off x="1117601" y="4333512"/>
            <a:ext cx="4821238" cy="1060487"/>
          </a:xfrm>
          <a:prstGeom prst="rect">
            <a:avLst/>
          </a:prstGeom>
        </p:spPr>
        <p:txBody>
          <a:bodyPr>
            <a:normAutofit/>
          </a:bodyPr>
          <a:lstStyle>
            <a:lvl1pPr marL="0" indent="0">
              <a:buNone/>
              <a:defRPr sz="2000" b="0">
                <a:solidFill>
                  <a:schemeClr val="bg1"/>
                </a:solidFill>
              </a:defRPr>
            </a:lvl1pPr>
          </a:lstStyle>
          <a:p>
            <a:pPr lvl="0"/>
            <a:r>
              <a:rPr lang="en-US" dirty="0"/>
              <a:t>Prepared by:</a:t>
            </a:r>
            <a:br>
              <a:rPr lang="en-US" dirty="0"/>
            </a:br>
            <a:r>
              <a:rPr lang="en-US" dirty="0"/>
              <a:t>Date:</a:t>
            </a:r>
            <a:endParaRPr lang="en-GB" dirty="0"/>
          </a:p>
        </p:txBody>
      </p:sp>
    </p:spTree>
    <p:extLst>
      <p:ext uri="{BB962C8B-B14F-4D97-AF65-F5344CB8AC3E}">
        <p14:creationId xmlns:p14="http://schemas.microsoft.com/office/powerpoint/2010/main" val="3343341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79E12-58BC-AC20-695E-62E1BEA26F9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F36F6B-B5E2-CB3C-D287-5D7F9B9D4A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4BB4F0-F296-ADB1-D8F1-74B4640876CF}"/>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5" name="Footer Placeholder 4">
            <a:extLst>
              <a:ext uri="{FF2B5EF4-FFF2-40B4-BE49-F238E27FC236}">
                <a16:creationId xmlns:a16="http://schemas.microsoft.com/office/drawing/2014/main" id="{46DE41DE-1623-A6E6-FA8C-2791760FA50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C6A5FFB-012E-9470-79B3-3EEB471DF566}"/>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168629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F264B-B9FE-8F4D-087C-2CB53C50AD2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F50FE38-AC67-5DF9-132C-A7ECF51B17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66F62B5-0896-537C-4965-E4947F3747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BB1F088-C14D-2F1D-92ED-1DA82EEA7246}"/>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6" name="Footer Placeholder 5">
            <a:extLst>
              <a:ext uri="{FF2B5EF4-FFF2-40B4-BE49-F238E27FC236}">
                <a16:creationId xmlns:a16="http://schemas.microsoft.com/office/drawing/2014/main" id="{51AD744D-3020-B0B5-13C1-E2356F129D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1958386-2687-9BFF-BF4B-9E2F2E497891}"/>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1940229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EF79D-A25D-5686-4FFC-193525F23B6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EE505C7-C943-E987-BD21-847A9128CB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0598CF-C2CB-A707-0188-26EF6699A37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AEFAB97-41BB-83EE-E59C-FC195DCAA1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D0E1A6-0C88-FE34-40D0-CA691A1626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BC2F200-C91A-1C75-33AD-B1DA8A1BC755}"/>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8" name="Footer Placeholder 7">
            <a:extLst>
              <a:ext uri="{FF2B5EF4-FFF2-40B4-BE49-F238E27FC236}">
                <a16:creationId xmlns:a16="http://schemas.microsoft.com/office/drawing/2014/main" id="{2DA38905-C4AA-1ECC-D154-AF148F7D4D9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F8B3C0B-21FF-BFC9-8664-5B3056E0711C}"/>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3292885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75E93-05D8-380C-1544-9D1586CBA0D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D5F5EE6-63A3-8211-DD26-29EB0EC162C3}"/>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4" name="Footer Placeholder 3">
            <a:extLst>
              <a:ext uri="{FF2B5EF4-FFF2-40B4-BE49-F238E27FC236}">
                <a16:creationId xmlns:a16="http://schemas.microsoft.com/office/drawing/2014/main" id="{3841D9FD-F761-5EC3-C067-47A7DB5E32B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532E856-6D7B-D751-41A1-F09F6EA66279}"/>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2740442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F84EDD-3230-E250-EECC-69F2D6BC54A6}"/>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3" name="Footer Placeholder 2">
            <a:extLst>
              <a:ext uri="{FF2B5EF4-FFF2-40B4-BE49-F238E27FC236}">
                <a16:creationId xmlns:a16="http://schemas.microsoft.com/office/drawing/2014/main" id="{6B4DDF7D-F366-8FE3-401C-57D62300A74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3506829-EC9E-8744-15C2-A7B35FCF8390}"/>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2404580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794AF-38C8-102D-2AEC-038FB2CA38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39CFCFC-CE5F-61F1-D69E-110328A199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587B9B9-10C0-BA3B-ABEA-792FE7B0B0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8B9644-A0EA-4280-5BF6-BC24B33F2823}"/>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6" name="Footer Placeholder 5">
            <a:extLst>
              <a:ext uri="{FF2B5EF4-FFF2-40B4-BE49-F238E27FC236}">
                <a16:creationId xmlns:a16="http://schemas.microsoft.com/office/drawing/2014/main" id="{6E8D0723-51DB-9D01-26AA-7FFE5FC852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6921D7B-8026-B035-B188-5001104FDFB7}"/>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2502065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98DB9-1C0E-1119-CF72-01E167C399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E583722-4CE8-9FD3-194C-28CF97B767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5CD6A20-CD75-3036-1294-D18074EDA8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04F2FA-7FDB-24A2-51A8-ACF70FECFBF1}"/>
              </a:ext>
            </a:extLst>
          </p:cNvPr>
          <p:cNvSpPr>
            <a:spLocks noGrp="1"/>
          </p:cNvSpPr>
          <p:nvPr>
            <p:ph type="dt" sz="half" idx="10"/>
          </p:nvPr>
        </p:nvSpPr>
        <p:spPr/>
        <p:txBody>
          <a:bodyPr/>
          <a:lstStyle/>
          <a:p>
            <a:fld id="{0560209B-8C85-48F9-B597-3A7FF98AC091}" type="datetimeFigureOut">
              <a:rPr lang="en-GB" smtClean="0"/>
              <a:t>23/10/2023</a:t>
            </a:fld>
            <a:endParaRPr lang="en-GB"/>
          </a:p>
        </p:txBody>
      </p:sp>
      <p:sp>
        <p:nvSpPr>
          <p:cNvPr id="6" name="Footer Placeholder 5">
            <a:extLst>
              <a:ext uri="{FF2B5EF4-FFF2-40B4-BE49-F238E27FC236}">
                <a16:creationId xmlns:a16="http://schemas.microsoft.com/office/drawing/2014/main" id="{D14D06C5-0781-9E1B-376D-DEEAE1D7E0D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1016212-81FF-1696-1062-F8D15780E8F1}"/>
              </a:ext>
            </a:extLst>
          </p:cNvPr>
          <p:cNvSpPr>
            <a:spLocks noGrp="1"/>
          </p:cNvSpPr>
          <p:nvPr>
            <p:ph type="sldNum" sz="quarter" idx="12"/>
          </p:nvPr>
        </p:nvSpPr>
        <p:spPr/>
        <p:txBody>
          <a:bodyPr/>
          <a:lstStyle/>
          <a:p>
            <a:fld id="{C5821D0E-5A22-4ACF-B52E-0E1DBA999D6A}" type="slidenum">
              <a:rPr lang="en-GB" smtClean="0"/>
              <a:t>‹Nr.›</a:t>
            </a:fld>
            <a:endParaRPr lang="en-GB"/>
          </a:p>
        </p:txBody>
      </p:sp>
    </p:spTree>
    <p:extLst>
      <p:ext uri="{BB962C8B-B14F-4D97-AF65-F5344CB8AC3E}">
        <p14:creationId xmlns:p14="http://schemas.microsoft.com/office/powerpoint/2010/main" val="2396799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783B92B-ADE0-F274-6C2A-6F6423C7AC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67F2E87-14C3-4E2B-88BA-52A3383E9B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9BA0601-B28F-0E21-1139-C0D39DB0B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60209B-8C85-48F9-B597-3A7FF98AC091}" type="datetimeFigureOut">
              <a:rPr lang="en-GB" smtClean="0"/>
              <a:t>23/10/2023</a:t>
            </a:fld>
            <a:endParaRPr lang="en-GB"/>
          </a:p>
        </p:txBody>
      </p:sp>
      <p:sp>
        <p:nvSpPr>
          <p:cNvPr id="5" name="Footer Placeholder 4">
            <a:extLst>
              <a:ext uri="{FF2B5EF4-FFF2-40B4-BE49-F238E27FC236}">
                <a16:creationId xmlns:a16="http://schemas.microsoft.com/office/drawing/2014/main" id="{07880BE2-6A93-2E63-4838-20E3872930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4DEDB28-AF04-325A-1FDF-37A512838C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821D0E-5A22-4ACF-B52E-0E1DBA999D6A}" type="slidenum">
              <a:rPr lang="en-GB" smtClean="0"/>
              <a:t>‹Nr.›</a:t>
            </a:fld>
            <a:endParaRPr lang="en-GB"/>
          </a:p>
        </p:txBody>
      </p:sp>
    </p:spTree>
    <p:extLst>
      <p:ext uri="{BB962C8B-B14F-4D97-AF65-F5344CB8AC3E}">
        <p14:creationId xmlns:p14="http://schemas.microsoft.com/office/powerpoint/2010/main" val="858994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5D3C9B65-8606-6CEF-9784-634E75904649}"/>
              </a:ext>
            </a:extLst>
          </p:cNvPr>
          <p:cNvSpPr txBox="1">
            <a:spLocks/>
          </p:cNvSpPr>
          <p:nvPr/>
        </p:nvSpPr>
        <p:spPr>
          <a:xfrm>
            <a:off x="1392964" y="4657459"/>
            <a:ext cx="9963013" cy="183913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800" b="1" dirty="0">
                <a:solidFill>
                  <a:schemeClr val="bg1"/>
                </a:solidFill>
              </a:rPr>
              <a:t>Clarification of Test Cases in TS 33.117 </a:t>
            </a:r>
          </a:p>
          <a:p>
            <a:pPr marL="0" indent="0">
              <a:buNone/>
            </a:pPr>
            <a:r>
              <a:rPr lang="en-GB" sz="2000" b="1" dirty="0">
                <a:solidFill>
                  <a:schemeClr val="bg1"/>
                </a:solidFill>
              </a:rPr>
              <a:t>Representing the opinion of GSMA NESAS Group  |  November 2023</a:t>
            </a:r>
            <a:endParaRPr lang="en-GB" b="1" dirty="0">
              <a:solidFill>
                <a:schemeClr val="bg1"/>
              </a:solidFill>
            </a:endParaRPr>
          </a:p>
        </p:txBody>
      </p:sp>
      <p:sp>
        <p:nvSpPr>
          <p:cNvPr id="2" name="Title 2">
            <a:extLst>
              <a:ext uri="{FF2B5EF4-FFF2-40B4-BE49-F238E27FC236}">
                <a16:creationId xmlns:a16="http://schemas.microsoft.com/office/drawing/2014/main" id="{E368C394-495E-FC32-E01E-080197174070}"/>
              </a:ext>
            </a:extLst>
          </p:cNvPr>
          <p:cNvSpPr txBox="1">
            <a:spLocks/>
          </p:cNvSpPr>
          <p:nvPr/>
        </p:nvSpPr>
        <p:spPr>
          <a:xfrm>
            <a:off x="6415175" y="583583"/>
            <a:ext cx="5776825" cy="1451611"/>
          </a:xfrm>
          <a:prstGeom prst="rect">
            <a:avLst/>
          </a:prstGeom>
          <a:effectLst>
            <a:outerShdw blurRad="50800" dist="38100" dir="2700000" algn="tl" rotWithShape="0">
              <a:prstClr val="black">
                <a:alpha val="40000"/>
              </a:prstClr>
            </a:outerShdw>
          </a:effectLst>
        </p:spPr>
        <p:txBody>
          <a:bodyPr/>
          <a:lstStyle>
            <a:lvl1pPr algn="l" defTabSz="457200" rtl="0" eaLnBrk="1" latinLnBrk="0" hangingPunct="1">
              <a:spcBef>
                <a:spcPct val="0"/>
              </a:spcBef>
              <a:buNone/>
              <a:defRPr sz="3200" kern="1200">
                <a:solidFill>
                  <a:schemeClr val="tx1"/>
                </a:solidFill>
                <a:latin typeface="+mj-lt"/>
                <a:ea typeface="+mj-ea"/>
                <a:cs typeface="+mj-cs"/>
              </a:defRPr>
            </a:lvl1pPr>
          </a:lstStyle>
          <a:p>
            <a:pPr algn="ctr"/>
            <a:r>
              <a:rPr lang="en-GB" sz="11500" b="1" dirty="0">
                <a:solidFill>
                  <a:schemeClr val="bg1"/>
                </a:solidFill>
              </a:rPr>
              <a:t>NESAS</a:t>
            </a:r>
          </a:p>
          <a:p>
            <a:pPr algn="ctr"/>
            <a:r>
              <a:rPr lang="en-GB" sz="2800" b="1" dirty="0">
                <a:solidFill>
                  <a:schemeClr val="bg1"/>
                </a:solidFill>
              </a:rPr>
              <a:t>Network Equipment </a:t>
            </a:r>
            <a:br>
              <a:rPr lang="en-GB" sz="2800" b="1" dirty="0">
                <a:solidFill>
                  <a:schemeClr val="bg1"/>
                </a:solidFill>
              </a:rPr>
            </a:br>
            <a:r>
              <a:rPr lang="en-GB" sz="2800" b="1" dirty="0">
                <a:solidFill>
                  <a:schemeClr val="bg1"/>
                </a:solidFill>
              </a:rPr>
              <a:t>Security Assurance Scheme</a:t>
            </a:r>
            <a:endParaRPr lang="en-GB" sz="9600" dirty="0">
              <a:solidFill>
                <a:schemeClr val="bg1"/>
              </a:solidFill>
            </a:endParaRPr>
          </a:p>
        </p:txBody>
      </p:sp>
      <p:sp>
        <p:nvSpPr>
          <p:cNvPr id="3" name="Text Placeholder 1">
            <a:extLst>
              <a:ext uri="{FF2B5EF4-FFF2-40B4-BE49-F238E27FC236}">
                <a16:creationId xmlns:a16="http://schemas.microsoft.com/office/drawing/2014/main" id="{A5A4B6D2-FA98-FFA6-CF20-05BF4685DD01}"/>
              </a:ext>
            </a:extLst>
          </p:cNvPr>
          <p:cNvSpPr txBox="1">
            <a:spLocks/>
          </p:cNvSpPr>
          <p:nvPr/>
        </p:nvSpPr>
        <p:spPr>
          <a:xfrm>
            <a:off x="1392964" y="790852"/>
            <a:ext cx="5643561" cy="3136713"/>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b="1" dirty="0">
                <a:solidFill>
                  <a:schemeClr val="bg1"/>
                </a:solidFill>
              </a:rPr>
              <a:t>3GPP TSG SA3 Meeting #113</a:t>
            </a:r>
            <a:br>
              <a:rPr lang="en-GB" sz="2000" b="1" dirty="0">
                <a:solidFill>
                  <a:schemeClr val="bg1"/>
                </a:solidFill>
              </a:rPr>
            </a:br>
            <a:r>
              <a:rPr lang="en-US" sz="2000" b="1" dirty="0">
                <a:solidFill>
                  <a:schemeClr val="bg1"/>
                </a:solidFill>
              </a:rPr>
              <a:t>Chicago, US, 6 -10 November 2023</a:t>
            </a:r>
          </a:p>
          <a:p>
            <a:pPr marL="0" indent="0">
              <a:buNone/>
            </a:pPr>
            <a:r>
              <a:rPr lang="en-GB" sz="2000" b="1" dirty="0">
                <a:solidFill>
                  <a:schemeClr val="bg1"/>
                </a:solidFill>
              </a:rPr>
              <a:t>S3-23xxxx</a:t>
            </a:r>
          </a:p>
          <a:p>
            <a:pPr marL="0" indent="0">
              <a:buNone/>
              <a:tabLst>
                <a:tab pos="1793875" algn="l"/>
              </a:tabLst>
            </a:pPr>
            <a:r>
              <a:rPr lang="en-GB" sz="2000" b="1" dirty="0">
                <a:solidFill>
                  <a:schemeClr val="bg1"/>
                </a:solidFill>
              </a:rPr>
              <a:t>Discussion Paper</a:t>
            </a:r>
          </a:p>
          <a:p>
            <a:pPr marL="0" indent="0">
              <a:buNone/>
              <a:tabLst>
                <a:tab pos="1793875" algn="l"/>
              </a:tabLst>
            </a:pPr>
            <a:r>
              <a:rPr lang="en-GB" sz="2000" b="1" dirty="0">
                <a:solidFill>
                  <a:schemeClr val="bg1"/>
                </a:solidFill>
              </a:rPr>
              <a:t>Source to WG::	Deutsche Telekom</a:t>
            </a:r>
            <a:br>
              <a:rPr lang="en-GB" sz="2000" b="1" dirty="0">
                <a:solidFill>
                  <a:schemeClr val="bg1"/>
                </a:solidFill>
              </a:rPr>
            </a:br>
            <a:r>
              <a:rPr lang="en-GB" sz="2000" b="1" dirty="0">
                <a:solidFill>
                  <a:schemeClr val="bg1"/>
                </a:solidFill>
              </a:rPr>
              <a:t>	T-Mobile US</a:t>
            </a:r>
            <a:br>
              <a:rPr lang="en-GB" sz="2000" b="1" dirty="0">
                <a:solidFill>
                  <a:schemeClr val="bg1"/>
                </a:solidFill>
              </a:rPr>
            </a:br>
            <a:r>
              <a:rPr lang="en-GB" sz="2000" b="1" dirty="0">
                <a:solidFill>
                  <a:schemeClr val="bg1"/>
                </a:solidFill>
              </a:rPr>
              <a:t>	Telecom Italia Mobile</a:t>
            </a:r>
            <a:br>
              <a:rPr lang="en-GB" sz="2000" b="1" dirty="0">
                <a:solidFill>
                  <a:schemeClr val="bg1"/>
                </a:solidFill>
              </a:rPr>
            </a:br>
            <a:r>
              <a:rPr lang="en-GB" sz="2000" b="1" dirty="0">
                <a:solidFill>
                  <a:schemeClr val="bg1"/>
                </a:solidFill>
              </a:rPr>
              <a:t>	</a:t>
            </a:r>
            <a:r>
              <a:rPr lang="en-GB" sz="2000" b="1" dirty="0" err="1">
                <a:solidFill>
                  <a:schemeClr val="bg1"/>
                </a:solidFill>
              </a:rPr>
              <a:t>Telus</a:t>
            </a:r>
            <a:br>
              <a:rPr lang="en-GB" sz="2000" b="1" dirty="0">
                <a:solidFill>
                  <a:schemeClr val="bg1"/>
                </a:solidFill>
              </a:rPr>
            </a:br>
            <a:r>
              <a:rPr lang="en-GB" sz="2000" b="1" dirty="0">
                <a:solidFill>
                  <a:schemeClr val="bg1"/>
                </a:solidFill>
              </a:rPr>
              <a:t>	China Mobile</a:t>
            </a:r>
            <a:br>
              <a:rPr lang="en-GB" sz="2000" b="1" dirty="0">
                <a:solidFill>
                  <a:schemeClr val="bg1"/>
                </a:solidFill>
              </a:rPr>
            </a:br>
            <a:r>
              <a:rPr lang="en-GB" sz="2000" b="1" dirty="0">
                <a:solidFill>
                  <a:schemeClr val="bg1"/>
                </a:solidFill>
              </a:rPr>
              <a:t>	Ericsson</a:t>
            </a:r>
            <a:br>
              <a:rPr lang="en-GB" sz="2000" b="1" dirty="0">
                <a:solidFill>
                  <a:schemeClr val="bg1"/>
                </a:solidFill>
              </a:rPr>
            </a:br>
            <a:r>
              <a:rPr lang="en-GB" sz="2000" b="1" dirty="0">
                <a:solidFill>
                  <a:schemeClr val="bg1"/>
                </a:solidFill>
              </a:rPr>
              <a:t>	Huawei</a:t>
            </a:r>
            <a:br>
              <a:rPr lang="en-GB" sz="2000" b="1" dirty="0">
                <a:solidFill>
                  <a:schemeClr val="bg1"/>
                </a:solidFill>
              </a:rPr>
            </a:br>
            <a:r>
              <a:rPr lang="en-GB" sz="2000" b="1" dirty="0">
                <a:solidFill>
                  <a:schemeClr val="bg1"/>
                </a:solidFill>
              </a:rPr>
              <a:t>	Nokia</a:t>
            </a:r>
            <a:br>
              <a:rPr lang="en-GB" sz="2000" b="1" dirty="0">
                <a:solidFill>
                  <a:schemeClr val="bg1"/>
                </a:solidFill>
              </a:rPr>
            </a:br>
            <a:r>
              <a:rPr lang="en-GB" sz="2000" b="1" dirty="0">
                <a:solidFill>
                  <a:schemeClr val="bg1"/>
                </a:solidFill>
              </a:rPr>
              <a:t>	ZTE</a:t>
            </a:r>
            <a:br>
              <a:rPr lang="en-GB" sz="2000" b="1" dirty="0">
                <a:solidFill>
                  <a:schemeClr val="bg1"/>
                </a:solidFill>
              </a:rPr>
            </a:br>
            <a:r>
              <a:rPr lang="en-GB" sz="2000" b="1" dirty="0">
                <a:solidFill>
                  <a:schemeClr val="bg1"/>
                </a:solidFill>
              </a:rPr>
              <a:t>	BSI (Germany)</a:t>
            </a:r>
            <a:br>
              <a:rPr lang="en-GB" sz="2000" b="1" dirty="0">
                <a:solidFill>
                  <a:schemeClr val="bg1"/>
                </a:solidFill>
              </a:rPr>
            </a:br>
            <a:r>
              <a:rPr lang="en-GB" sz="2000" b="1" dirty="0">
                <a:solidFill>
                  <a:schemeClr val="bg1"/>
                </a:solidFill>
              </a:rPr>
              <a:t>	MITRE Corporation</a:t>
            </a:r>
          </a:p>
          <a:p>
            <a:pPr marL="0" indent="0">
              <a:buNone/>
              <a:tabLst>
                <a:tab pos="1793875" algn="l"/>
              </a:tabLst>
            </a:pPr>
            <a:r>
              <a:rPr lang="en-GB" sz="2000" b="1" dirty="0">
                <a:solidFill>
                  <a:schemeClr val="bg1"/>
                </a:solidFill>
              </a:rPr>
              <a:t>Non-3GPP:	NCC Group</a:t>
            </a:r>
            <a:br>
              <a:rPr lang="en-GB" sz="2000" b="1" dirty="0">
                <a:solidFill>
                  <a:schemeClr val="bg1"/>
                </a:solidFill>
              </a:rPr>
            </a:br>
            <a:r>
              <a:rPr lang="en-GB" sz="2000" b="1" dirty="0">
                <a:solidFill>
                  <a:schemeClr val="bg1"/>
                </a:solidFill>
              </a:rPr>
              <a:t>member	</a:t>
            </a:r>
            <a:r>
              <a:rPr lang="en-GB" sz="2000" b="1" dirty="0" err="1">
                <a:solidFill>
                  <a:schemeClr val="bg1"/>
                </a:solidFill>
              </a:rPr>
              <a:t>atsec</a:t>
            </a:r>
            <a:br>
              <a:rPr lang="en-GB" sz="2000" b="1" dirty="0">
                <a:solidFill>
                  <a:schemeClr val="bg1"/>
                </a:solidFill>
              </a:rPr>
            </a:br>
            <a:r>
              <a:rPr lang="en-GB" sz="2000" b="1" dirty="0">
                <a:solidFill>
                  <a:schemeClr val="bg1"/>
                </a:solidFill>
              </a:rPr>
              <a:t>contributors:	</a:t>
            </a:r>
          </a:p>
        </p:txBody>
      </p:sp>
    </p:spTree>
    <p:extLst>
      <p:ext uri="{BB962C8B-B14F-4D97-AF65-F5344CB8AC3E}">
        <p14:creationId xmlns:p14="http://schemas.microsoft.com/office/powerpoint/2010/main" val="2696106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1" u="none" strike="noStrike" baseline="0" dirty="0">
                <a:solidFill>
                  <a:srgbClr val="000000"/>
                </a:solidFill>
                <a:latin typeface="Cambria" panose="02040503050406030204" pitchFamily="18" charset="0"/>
              </a:rPr>
              <a:t>4.2.3.4.3.1 - </a:t>
            </a:r>
            <a:r>
              <a:rPr lang="en-US" sz="2200" b="1" i="1" u="none" strike="noStrike" baseline="0" dirty="0">
                <a:solidFill>
                  <a:srgbClr val="000000"/>
                </a:solidFill>
                <a:latin typeface="Cambria" panose="02040503050406030204" pitchFamily="18" charset="0"/>
              </a:rPr>
              <a:t>Password Structure</a:t>
            </a:r>
          </a:p>
          <a:p>
            <a:pPr algn="l"/>
            <a:r>
              <a:rPr lang="en-US" sz="2200" b="1" u="none" strike="noStrike" dirty="0">
                <a:solidFill>
                  <a:srgbClr val="000000"/>
                </a:solidFill>
                <a:effectLst/>
                <a:latin typeface="Calibri" panose="020F0502020204030204" pitchFamily="34" charset="0"/>
              </a:rPr>
              <a:t>Comment</a:t>
            </a:r>
          </a:p>
          <a:p>
            <a:pPr algn="l"/>
            <a:r>
              <a:rPr lang="en-US" sz="1800" b="0" u="none" strike="noStrike" dirty="0">
                <a:solidFill>
                  <a:srgbClr val="000000"/>
                </a:solidFill>
                <a:effectLst/>
                <a:latin typeface="Calibri" panose="020F0502020204030204" pitchFamily="34" charset="0"/>
              </a:rPr>
              <a:t>States "</a:t>
            </a:r>
            <a:r>
              <a:rPr lang="en-US" sz="1800" b="0" i="1" u="none" strike="noStrike" dirty="0">
                <a:solidFill>
                  <a:srgbClr val="000000"/>
                </a:solidFill>
                <a:effectLst/>
                <a:latin typeface="Calibri" panose="020F0502020204030204" pitchFamily="34" charset="0"/>
              </a:rPr>
              <a:t>Absolute minimum length of 8 characters</a:t>
            </a:r>
            <a:r>
              <a:rPr lang="en-US" sz="1800" b="0" u="none" strike="noStrike" dirty="0">
                <a:solidFill>
                  <a:srgbClr val="000000"/>
                </a:solidFill>
                <a:effectLst/>
                <a:latin typeface="Calibri" panose="020F0502020204030204" pitchFamily="34" charset="0"/>
              </a:rPr>
              <a:t>" (for a password), but then goes on to state "</a:t>
            </a:r>
            <a:r>
              <a:rPr lang="en-US" sz="1800" b="0" i="1" u="none" strike="noStrike" dirty="0">
                <a:solidFill>
                  <a:srgbClr val="000000"/>
                </a:solidFill>
                <a:effectLst/>
                <a:latin typeface="Calibri" panose="020F0502020204030204" pitchFamily="34" charset="0"/>
              </a:rPr>
              <a:t>The network product shall use a default minimum length of 10 characters</a:t>
            </a:r>
            <a:r>
              <a:rPr lang="en-US" sz="1800" b="0" u="none" strike="noStrike" dirty="0">
                <a:solidFill>
                  <a:srgbClr val="000000"/>
                </a:solidFill>
                <a:effectLst/>
                <a:latin typeface="Calibri" panose="020F0502020204030204" pitchFamily="34" charset="0"/>
              </a:rPr>
              <a:t>", which appears contradictory.</a:t>
            </a:r>
            <a:endParaRPr lang="en-US" dirty="0"/>
          </a:p>
          <a:p>
            <a:pPr algn="l"/>
            <a:r>
              <a:rPr lang="en-US" sz="1800" b="1" dirty="0">
                <a:latin typeface="Cambria" panose="02040503050406030204" pitchFamily="18" charset="0"/>
              </a:rPr>
              <a:t>Suggested change</a:t>
            </a:r>
            <a:r>
              <a:rPr lang="en-US" sz="1800" dirty="0">
                <a:latin typeface="Cambria" panose="02040503050406030204" pitchFamily="18" charset="0"/>
              </a:rPr>
              <a:t>:</a:t>
            </a:r>
          </a:p>
          <a:p>
            <a:pPr algn="l"/>
            <a:r>
              <a:rPr lang="en-US" sz="1800" b="0" u="none" strike="noStrike" dirty="0">
                <a:solidFill>
                  <a:srgbClr val="000000"/>
                </a:solidFill>
                <a:effectLst/>
                <a:latin typeface="Cambria" panose="02040503050406030204" pitchFamily="18" charset="0"/>
                <a:ea typeface="Cambria" panose="02040503050406030204" pitchFamily="18" charset="0"/>
              </a:rPr>
              <a:t>Clarify whether the network product is required to support a password with a minimum length of 8 or 10 characters..</a:t>
            </a:r>
            <a:r>
              <a:rPr lang="en-US" sz="1800" dirty="0">
                <a:latin typeface="Cambria" panose="02040503050406030204" pitchFamily="18" charset="0"/>
                <a:ea typeface="Cambria" panose="02040503050406030204" pitchFamily="18" charset="0"/>
              </a:rPr>
              <a:t> </a:t>
            </a:r>
          </a:p>
          <a:p>
            <a:pPr algn="l"/>
            <a:endParaRPr lang="en-GB" i="1" dirty="0"/>
          </a:p>
        </p:txBody>
      </p:sp>
    </p:spTree>
    <p:extLst>
      <p:ext uri="{BB962C8B-B14F-4D97-AF65-F5344CB8AC3E}">
        <p14:creationId xmlns:p14="http://schemas.microsoft.com/office/powerpoint/2010/main" val="2683300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1" u="none" strike="noStrike" baseline="0" dirty="0">
                <a:solidFill>
                  <a:srgbClr val="000000"/>
                </a:solidFill>
                <a:latin typeface="Cambria" panose="02040503050406030204" pitchFamily="18" charset="0"/>
              </a:rPr>
              <a:t>4.2.3.4.6.2 - </a:t>
            </a:r>
            <a:r>
              <a:rPr lang="en-US" sz="2200" b="1" i="1" u="none" strike="noStrike" baseline="0" dirty="0">
                <a:solidFill>
                  <a:srgbClr val="000000"/>
                </a:solidFill>
                <a:latin typeface="Cambria" panose="02040503050406030204" pitchFamily="18" charset="0"/>
              </a:rPr>
              <a:t>Role-based access control</a:t>
            </a:r>
          </a:p>
          <a:p>
            <a:pPr algn="l"/>
            <a:r>
              <a:rPr lang="en-US" sz="2200" b="1" i="1" u="none" strike="noStrike" dirty="0">
                <a:solidFill>
                  <a:srgbClr val="000000"/>
                </a:solidFill>
                <a:effectLst/>
                <a:latin typeface="Calibri" panose="020F0502020204030204" pitchFamily="34" charset="0"/>
              </a:rPr>
              <a:t>Pre-conditions</a:t>
            </a:r>
          </a:p>
          <a:p>
            <a:pPr algn="l"/>
            <a:r>
              <a:rPr lang="en-US" sz="1800" b="0" i="1" u="none" strike="noStrike" dirty="0">
                <a:solidFill>
                  <a:srgbClr val="000000"/>
                </a:solidFill>
                <a:effectLst/>
                <a:latin typeface="Calibri" panose="020F0502020204030204" pitchFamily="34" charset="0"/>
              </a:rPr>
              <a:t>Documentation </a:t>
            </a:r>
            <a:r>
              <a:rPr lang="en-US" sz="1800" b="0" i="1" u="none" strike="noStrike" dirty="0">
                <a:solidFill>
                  <a:srgbClr val="FF0000"/>
                </a:solidFill>
                <a:effectLst/>
                <a:latin typeface="Calibri" panose="020F0502020204030204" pitchFamily="34" charset="0"/>
              </a:rPr>
              <a:t>describing</a:t>
            </a:r>
            <a:r>
              <a:rPr lang="en-US" sz="1800" b="0" i="1" u="none" strike="noStrike" dirty="0">
                <a:solidFill>
                  <a:srgbClr val="000000"/>
                </a:solidFill>
                <a:effectLst/>
                <a:latin typeface="Calibri" panose="020F0502020204030204" pitchFamily="34" charset="0"/>
              </a:rPr>
              <a:t> the role based access control system including details on which user roles are defined.</a:t>
            </a:r>
            <a:r>
              <a:rPr lang="en-US" i="1" dirty="0"/>
              <a:t> </a:t>
            </a:r>
          </a:p>
          <a:p>
            <a:pPr algn="l"/>
            <a:r>
              <a:rPr lang="en-US" sz="1800" dirty="0">
                <a:latin typeface="Cambria" panose="02040503050406030204" pitchFamily="18" charset="0"/>
                <a:ea typeface="Cambria" panose="02040503050406030204" pitchFamily="18" charset="0"/>
              </a:rPr>
              <a:t>Just ‘describing’ the RBAC is weak.</a:t>
            </a:r>
          </a:p>
          <a:p>
            <a:pPr algn="l"/>
            <a:r>
              <a:rPr lang="en-US" sz="1800" b="1" dirty="0">
                <a:latin typeface="Cambria" panose="02040503050406030204" pitchFamily="18" charset="0"/>
              </a:rPr>
              <a:t>Suggested change</a:t>
            </a:r>
            <a:r>
              <a:rPr lang="en-US" sz="1800" dirty="0">
                <a:latin typeface="Cambria" panose="02040503050406030204" pitchFamily="18" charset="0"/>
              </a:rPr>
              <a:t>:</a:t>
            </a:r>
          </a:p>
          <a:p>
            <a:pPr algn="l"/>
            <a:r>
              <a:rPr lang="en-US" sz="1800" b="0" i="1" u="none" strike="noStrike" dirty="0">
                <a:solidFill>
                  <a:srgbClr val="000000"/>
                </a:solidFill>
                <a:effectLst/>
                <a:latin typeface="Cambria" panose="02040503050406030204" pitchFamily="18" charset="0"/>
                <a:ea typeface="Cambria" panose="02040503050406030204" pitchFamily="18" charset="0"/>
              </a:rPr>
              <a:t>Documentation </a:t>
            </a:r>
            <a:r>
              <a:rPr lang="en-US" sz="1800" b="0" i="1" u="none" strike="noStrike" dirty="0">
                <a:solidFill>
                  <a:srgbClr val="00B050"/>
                </a:solidFill>
                <a:effectLst/>
                <a:latin typeface="Cambria" panose="02040503050406030204" pitchFamily="18" charset="0"/>
                <a:ea typeface="Cambria" panose="02040503050406030204" pitchFamily="18" charset="0"/>
              </a:rPr>
              <a:t>defining</a:t>
            </a:r>
            <a:r>
              <a:rPr lang="en-US" sz="1800" b="0" i="1" u="none" strike="noStrike" dirty="0">
                <a:solidFill>
                  <a:srgbClr val="000000"/>
                </a:solidFill>
                <a:effectLst/>
                <a:latin typeface="Cambria" panose="02040503050406030204" pitchFamily="18" charset="0"/>
                <a:ea typeface="Cambria" panose="02040503050406030204" pitchFamily="18" charset="0"/>
              </a:rPr>
              <a:t> the role based access control system including details on which user roles are defined.</a:t>
            </a:r>
            <a:r>
              <a:rPr lang="en-US" sz="1800" i="1" dirty="0">
                <a:latin typeface="Cambria" panose="02040503050406030204" pitchFamily="18" charset="0"/>
                <a:ea typeface="Cambria" panose="02040503050406030204" pitchFamily="18" charset="0"/>
              </a:rPr>
              <a:t> </a:t>
            </a:r>
          </a:p>
          <a:p>
            <a:pPr algn="l"/>
            <a:endParaRPr lang="en-GB" i="1" dirty="0"/>
          </a:p>
        </p:txBody>
      </p:sp>
    </p:spTree>
    <p:extLst>
      <p:ext uri="{BB962C8B-B14F-4D97-AF65-F5344CB8AC3E}">
        <p14:creationId xmlns:p14="http://schemas.microsoft.com/office/powerpoint/2010/main" val="32555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1" u="none" strike="noStrike" baseline="0" dirty="0">
                <a:solidFill>
                  <a:srgbClr val="000000"/>
                </a:solidFill>
                <a:latin typeface="Cambria" panose="02040503050406030204" pitchFamily="18" charset="0"/>
              </a:rPr>
              <a:t>4.2.3.6.2 - </a:t>
            </a:r>
            <a:r>
              <a:rPr lang="en-US" sz="2200" b="1" i="1" u="none" strike="noStrike" baseline="0" dirty="0">
                <a:solidFill>
                  <a:srgbClr val="000000"/>
                </a:solidFill>
                <a:latin typeface="Cambria" panose="02040503050406030204" pitchFamily="18" charset="0"/>
              </a:rPr>
              <a:t>Log transfer to centralized storage</a:t>
            </a:r>
          </a:p>
          <a:p>
            <a:pPr algn="l"/>
            <a:r>
              <a:rPr lang="en-US" sz="2200" b="1" i="1" u="none" strike="noStrike" dirty="0">
                <a:solidFill>
                  <a:srgbClr val="000000"/>
                </a:solidFill>
                <a:effectLst/>
                <a:latin typeface="Calibri" panose="020F0502020204030204" pitchFamily="34" charset="0"/>
              </a:rPr>
              <a:t>Pre-conditions:</a:t>
            </a:r>
          </a:p>
          <a:p>
            <a:pPr algn="l"/>
            <a:r>
              <a:rPr lang="en-US" sz="1800" b="0" i="1" u="none" strike="noStrike" dirty="0">
                <a:solidFill>
                  <a:srgbClr val="000000"/>
                </a:solidFill>
                <a:effectLst/>
                <a:latin typeface="Calibri" panose="020F0502020204030204" pitchFamily="34" charset="0"/>
              </a:rPr>
              <a:t>The manufacturer shall list the </a:t>
            </a:r>
            <a:r>
              <a:rPr lang="en-US" sz="1800" b="0" i="1" u="none" strike="noStrike" dirty="0">
                <a:solidFill>
                  <a:srgbClr val="FF0000"/>
                </a:solidFill>
                <a:effectLst/>
                <a:latin typeface="Calibri" panose="020F0502020204030204" pitchFamily="34" charset="0"/>
              </a:rPr>
              <a:t>standard </a:t>
            </a:r>
            <a:r>
              <a:rPr lang="en-US" sz="1800" b="0" i="1" u="none" strike="noStrike" dirty="0">
                <a:effectLst/>
                <a:latin typeface="Calibri" panose="020F0502020204030204" pitchFamily="34" charset="0"/>
              </a:rPr>
              <a:t>protocols</a:t>
            </a:r>
            <a:r>
              <a:rPr lang="en-US" sz="1800" b="0" i="1" u="none" strike="noStrike" dirty="0">
                <a:solidFill>
                  <a:srgbClr val="FF0000"/>
                </a:solidFill>
                <a:effectLst/>
                <a:latin typeface="Calibri" panose="020F0502020204030204" pitchFamily="34" charset="0"/>
              </a:rPr>
              <a:t> </a:t>
            </a:r>
            <a:r>
              <a:rPr lang="en-US" sz="1800" b="0" i="1" u="none" strike="noStrike" dirty="0">
                <a:solidFill>
                  <a:srgbClr val="000000"/>
                </a:solidFill>
                <a:effectLst/>
                <a:latin typeface="Calibri" panose="020F0502020204030204" pitchFamily="34" charset="0"/>
              </a:rPr>
              <a:t>which transfer security event logging data.</a:t>
            </a:r>
          </a:p>
          <a:p>
            <a:pPr algn="l"/>
            <a:r>
              <a:rPr lang="en-US" sz="2000" b="1" i="1" dirty="0">
                <a:solidFill>
                  <a:srgbClr val="000000"/>
                </a:solidFill>
                <a:latin typeface="Calibri" panose="020F0502020204030204" pitchFamily="34" charset="0"/>
              </a:rPr>
              <a:t>Execution steps</a:t>
            </a:r>
          </a:p>
          <a:p>
            <a:pPr algn="l"/>
            <a:r>
              <a:rPr lang="en-US" sz="1800" i="1" dirty="0">
                <a:solidFill>
                  <a:srgbClr val="000000"/>
                </a:solidFill>
                <a:latin typeface="Calibri" panose="020F0502020204030204" pitchFamily="34" charset="0"/>
              </a:rPr>
              <a:t>2.   The tester checks whether the used transport protocol is </a:t>
            </a:r>
            <a:r>
              <a:rPr lang="en-US" sz="1800" i="1" dirty="0">
                <a:solidFill>
                  <a:srgbClr val="FF0000"/>
                </a:solidFill>
                <a:latin typeface="Calibri" panose="020F0502020204030204" pitchFamily="34" charset="0"/>
              </a:rPr>
              <a:t>secure </a:t>
            </a:r>
            <a:r>
              <a:rPr lang="en-US" sz="1800" i="1" dirty="0">
                <a:latin typeface="Calibri" panose="020F0502020204030204" pitchFamily="34" charset="0"/>
              </a:rPr>
              <a:t>protocol</a:t>
            </a:r>
          </a:p>
          <a:p>
            <a:pPr marL="342900" indent="-342900" algn="l">
              <a:buAutoNum type="arabicPeriod" startAt="5"/>
            </a:pPr>
            <a:r>
              <a:rPr lang="en-US" sz="1800" b="0" i="1" u="none" strike="noStrike" dirty="0">
                <a:solidFill>
                  <a:srgbClr val="000000"/>
                </a:solidFill>
                <a:effectLst/>
                <a:latin typeface="Calibri" panose="020F0502020204030204" pitchFamily="34" charset="0"/>
              </a:rPr>
              <a:t>The tester checks whether the used transport protocol for log file upload is a </a:t>
            </a:r>
            <a:r>
              <a:rPr lang="en-US" sz="1800" b="0" i="1" u="none" strike="noStrike" dirty="0">
                <a:solidFill>
                  <a:srgbClr val="FF0000"/>
                </a:solidFill>
                <a:effectLst/>
                <a:latin typeface="Calibri" panose="020F0502020204030204" pitchFamily="34" charset="0"/>
              </a:rPr>
              <a:t>secure standard </a:t>
            </a:r>
            <a:r>
              <a:rPr lang="en-US" sz="1800" b="0" i="1" u="none" strike="noStrike" dirty="0">
                <a:effectLst/>
                <a:latin typeface="Calibri" panose="020F0502020204030204" pitchFamily="34" charset="0"/>
              </a:rPr>
              <a:t>protocol</a:t>
            </a:r>
            <a:r>
              <a:rPr lang="en-US" sz="1800" b="0" i="1" u="none" strike="noStrike" dirty="0">
                <a:solidFill>
                  <a:srgbClr val="FF0000"/>
                </a:solidFill>
                <a:effectLst/>
                <a:latin typeface="Calibri" panose="020F0502020204030204" pitchFamily="34" charset="0"/>
              </a:rPr>
              <a:t>. </a:t>
            </a:r>
          </a:p>
          <a:p>
            <a:pPr algn="l"/>
            <a:r>
              <a:rPr lang="en-US" sz="1800" dirty="0">
                <a:latin typeface="Calibri" panose="020F0502020204030204" pitchFamily="34" charset="0"/>
              </a:rPr>
              <a:t>The words in red are subjective terms.</a:t>
            </a:r>
            <a:endParaRPr lang="en-US" sz="1800" b="0" u="none" strike="noStrike" dirty="0">
              <a:effectLst/>
              <a:latin typeface="Calibri" panose="020F0502020204030204" pitchFamily="34" charset="0"/>
            </a:endParaRPr>
          </a:p>
          <a:p>
            <a:pPr algn="l"/>
            <a:r>
              <a:rPr lang="en-US" sz="1800" b="0" i="1" u="none" strike="noStrike" dirty="0">
                <a:solidFill>
                  <a:srgbClr val="000000"/>
                </a:solidFill>
                <a:effectLst/>
                <a:latin typeface="Calibri" panose="020F0502020204030204" pitchFamily="34" charset="0"/>
              </a:rPr>
              <a:t> </a:t>
            </a:r>
            <a:r>
              <a:rPr lang="en-US" sz="1800" b="1" dirty="0">
                <a:latin typeface="Cambria" panose="02040503050406030204" pitchFamily="18" charset="0"/>
              </a:rPr>
              <a:t>Suggested change</a:t>
            </a:r>
            <a:r>
              <a:rPr lang="en-US" sz="1800" dirty="0">
                <a:latin typeface="Cambria" panose="02040503050406030204" pitchFamily="18" charset="0"/>
              </a:rPr>
              <a:t>:</a:t>
            </a:r>
          </a:p>
          <a:p>
            <a:pPr algn="l"/>
            <a:r>
              <a:rPr lang="en-GB" sz="1800" dirty="0"/>
              <a:t>The text should be changed to remove subjectivity. If there are protocols that are/are not permitted to be used, these should be listed.</a:t>
            </a:r>
            <a:endParaRPr lang="en-GB" dirty="0"/>
          </a:p>
        </p:txBody>
      </p:sp>
    </p:spTree>
    <p:extLst>
      <p:ext uri="{BB962C8B-B14F-4D97-AF65-F5344CB8AC3E}">
        <p14:creationId xmlns:p14="http://schemas.microsoft.com/office/powerpoint/2010/main" val="4102479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4.2.4.1.1.1</a:t>
            </a:r>
            <a:r>
              <a:rPr lang="en-GB" sz="2200" b="1" i="1" u="none" strike="noStrike" baseline="0" dirty="0">
                <a:solidFill>
                  <a:srgbClr val="000000"/>
                </a:solidFill>
                <a:latin typeface="Cambria" panose="02040503050406030204" pitchFamily="18" charset="0"/>
              </a:rPr>
              <a:t> - </a:t>
            </a:r>
            <a:r>
              <a:rPr lang="en-US" sz="2200" b="1" i="1" u="none" strike="noStrike" baseline="0" dirty="0">
                <a:solidFill>
                  <a:srgbClr val="000000"/>
                </a:solidFill>
                <a:latin typeface="Cambria" panose="02040503050406030204" pitchFamily="18" charset="0"/>
              </a:rPr>
              <a:t>Growing (dynamic) content shall not influence system functions.</a:t>
            </a:r>
          </a:p>
          <a:p>
            <a:pPr algn="l"/>
            <a:r>
              <a:rPr lang="en-US" sz="2000" b="1" i="1" dirty="0">
                <a:solidFill>
                  <a:srgbClr val="000000"/>
                </a:solidFill>
                <a:latin typeface="Calibri" panose="020F0502020204030204" pitchFamily="34" charset="0"/>
              </a:rPr>
              <a:t>Expected results:</a:t>
            </a:r>
          </a:p>
          <a:p>
            <a:pPr algn="l"/>
            <a:r>
              <a:rPr lang="en-US" sz="1800" i="1" dirty="0">
                <a:latin typeface="Calibri" panose="020F0502020204030204" pitchFamily="34" charset="0"/>
              </a:rPr>
              <a:t>“It is verified that the taken measures are </a:t>
            </a:r>
            <a:r>
              <a:rPr lang="en-US" sz="1800" i="1" dirty="0">
                <a:solidFill>
                  <a:srgbClr val="FF0000"/>
                </a:solidFill>
                <a:latin typeface="Calibri" panose="020F0502020204030204" pitchFamily="34" charset="0"/>
              </a:rPr>
              <a:t>sufficient</a:t>
            </a:r>
            <a:r>
              <a:rPr lang="en-US" sz="1800" i="1" dirty="0">
                <a:latin typeface="Calibri" panose="020F0502020204030204" pitchFamily="34" charset="0"/>
              </a:rPr>
              <a:t> so that system operation is not influenced by growing or dynamic content at any case.”</a:t>
            </a:r>
            <a:endParaRPr lang="en-US" sz="1800" b="0" i="1" u="none" strike="noStrike" dirty="0">
              <a:effectLst/>
              <a:latin typeface="Calibri" panose="020F0502020204030204" pitchFamily="34" charset="0"/>
            </a:endParaRPr>
          </a:p>
          <a:p>
            <a:pPr algn="l"/>
            <a:r>
              <a:rPr lang="en-US" sz="1800" b="0" i="1" u="none" strike="noStrike" dirty="0">
                <a:solidFill>
                  <a:srgbClr val="000000"/>
                </a:solidFill>
                <a:effectLst/>
                <a:latin typeface="Calibri" panose="020F0502020204030204" pitchFamily="34" charset="0"/>
              </a:rPr>
              <a:t>“</a:t>
            </a:r>
            <a:r>
              <a:rPr lang="en-US" sz="1800" b="0" i="1" u="none" strike="noStrike" dirty="0">
                <a:solidFill>
                  <a:srgbClr val="FF0000"/>
                </a:solidFill>
                <a:effectLst/>
                <a:latin typeface="Calibri" panose="020F0502020204030204" pitchFamily="34" charset="0"/>
              </a:rPr>
              <a:t>sufficient</a:t>
            </a:r>
            <a:r>
              <a:rPr lang="en-US" sz="1800" b="0" i="1" u="none" strike="noStrike" dirty="0">
                <a:solidFill>
                  <a:srgbClr val="000000"/>
                </a:solidFill>
                <a:effectLst/>
                <a:latin typeface="Calibri" panose="020F0502020204030204" pitchFamily="34" charset="0"/>
              </a:rPr>
              <a:t>” is not defined</a:t>
            </a:r>
          </a:p>
          <a:p>
            <a:pPr algn="l"/>
            <a:r>
              <a:rPr lang="en-US" sz="1800" b="1" dirty="0">
                <a:latin typeface="Cambria" panose="02040503050406030204" pitchFamily="18" charset="0"/>
              </a:rPr>
              <a:t>Suggested change</a:t>
            </a:r>
            <a:r>
              <a:rPr lang="en-US" sz="1800" dirty="0">
                <a:latin typeface="Cambria" panose="02040503050406030204" pitchFamily="18" charset="0"/>
              </a:rPr>
              <a:t>:</a:t>
            </a:r>
          </a:p>
          <a:p>
            <a:pPr algn="l"/>
            <a:r>
              <a:rPr lang="en-GB" sz="1800" dirty="0"/>
              <a:t>The text should be changed to remove subjectivity. Either define “sufficient” or reword the expected results to be objective.</a:t>
            </a:r>
            <a:endParaRPr lang="en-GB" dirty="0"/>
          </a:p>
        </p:txBody>
      </p:sp>
    </p:spTree>
    <p:extLst>
      <p:ext uri="{BB962C8B-B14F-4D97-AF65-F5344CB8AC3E}">
        <p14:creationId xmlns:p14="http://schemas.microsoft.com/office/powerpoint/2010/main" val="13491271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4.2.4.1.1.2</a:t>
            </a:r>
            <a:r>
              <a:rPr lang="en-GB" sz="2200" b="1" i="1" u="none" strike="noStrike" baseline="0" dirty="0">
                <a:solidFill>
                  <a:srgbClr val="000000"/>
                </a:solidFill>
                <a:latin typeface="Cambria" panose="02040503050406030204" pitchFamily="18" charset="0"/>
              </a:rPr>
              <a:t> - </a:t>
            </a:r>
            <a:r>
              <a:rPr lang="en-US" sz="2200" b="1" i="1" u="none" strike="noStrike" baseline="0" dirty="0">
                <a:solidFill>
                  <a:srgbClr val="000000"/>
                </a:solidFill>
                <a:latin typeface="Cambria" panose="02040503050406030204" pitchFamily="18" charset="0"/>
              </a:rPr>
              <a:t>Processing of ICMPv4 and ICMPv6 packets #1</a:t>
            </a:r>
          </a:p>
          <a:p>
            <a:pPr algn="l"/>
            <a:r>
              <a:rPr lang="en-US" sz="2000" b="1" i="1" dirty="0">
                <a:solidFill>
                  <a:srgbClr val="000000"/>
                </a:solidFill>
                <a:latin typeface="Calibri" panose="020F0502020204030204" pitchFamily="34" charset="0"/>
              </a:rPr>
              <a:t>Pre-conditions:</a:t>
            </a:r>
          </a:p>
          <a:p>
            <a:pPr algn="l"/>
            <a:r>
              <a:rPr lang="en-US" sz="1800" i="1" dirty="0">
                <a:latin typeface="Calibri" panose="020F0502020204030204" pitchFamily="34" charset="0"/>
              </a:rPr>
              <a:t>“The </a:t>
            </a:r>
            <a:r>
              <a:rPr lang="en-US" sz="1800" i="1" dirty="0">
                <a:solidFill>
                  <a:srgbClr val="FF0000"/>
                </a:solidFill>
                <a:latin typeface="Calibri" panose="020F0502020204030204" pitchFamily="34" charset="0"/>
              </a:rPr>
              <a:t>tester knows </a:t>
            </a:r>
            <a:r>
              <a:rPr lang="en-US" sz="1800" i="1" dirty="0">
                <a:latin typeface="Calibri" panose="020F0502020204030204" pitchFamily="34" charset="0"/>
              </a:rPr>
              <a:t>whether the network product supports IPv4 and/or IPv6: </a:t>
            </a:r>
          </a:p>
          <a:p>
            <a:pPr algn="l"/>
            <a:r>
              <a:rPr lang="en-US" sz="1800" b="0" u="none" strike="noStrike" dirty="0">
                <a:effectLst/>
                <a:latin typeface="Calibri" panose="020F0502020204030204" pitchFamily="34" charset="0"/>
              </a:rPr>
              <a:t>The tester needs to be told this information</a:t>
            </a:r>
            <a:r>
              <a:rPr lang="en-US" sz="1800" b="0" i="1" u="none" strike="noStrike" dirty="0">
                <a:effectLst/>
                <a:latin typeface="Calibri" panose="020F0502020204030204" pitchFamily="34" charset="0"/>
              </a:rPr>
              <a:t> by the vendor.</a:t>
            </a:r>
          </a:p>
          <a:p>
            <a:pPr algn="l"/>
            <a:r>
              <a:rPr lang="en-US" sz="1800" b="1" i="1" dirty="0">
                <a:solidFill>
                  <a:srgbClr val="000000"/>
                </a:solidFill>
                <a:latin typeface="Calibri" panose="020F0502020204030204" pitchFamily="34" charset="0"/>
              </a:rPr>
              <a:t>Execution steps</a:t>
            </a:r>
          </a:p>
          <a:p>
            <a:pPr algn="l"/>
            <a:r>
              <a:rPr lang="en-US" sz="1800" i="1" dirty="0">
                <a:solidFill>
                  <a:srgbClr val="000000"/>
                </a:solidFill>
                <a:latin typeface="Calibri" panose="020F0502020204030204" pitchFamily="34" charset="0"/>
              </a:rPr>
              <a:t>“The tester sends samples of the applicable ICMP messages from the tester machine to the network product and verifies by </a:t>
            </a:r>
            <a:r>
              <a:rPr lang="en-US" sz="1800" i="1" dirty="0">
                <a:solidFill>
                  <a:srgbClr val="FF0000"/>
                </a:solidFill>
                <a:latin typeface="Calibri" panose="020F0502020204030204" pitchFamily="34" charset="0"/>
              </a:rPr>
              <a:t>appropriate means…”</a:t>
            </a:r>
          </a:p>
          <a:p>
            <a:pPr algn="l"/>
            <a:r>
              <a:rPr lang="en-US" sz="1800" dirty="0">
                <a:solidFill>
                  <a:srgbClr val="000000"/>
                </a:solidFill>
                <a:latin typeface="Calibri" panose="020F0502020204030204" pitchFamily="34" charset="0"/>
              </a:rPr>
              <a:t>This is subjective.</a:t>
            </a:r>
          </a:p>
          <a:p>
            <a:pPr algn="l"/>
            <a:r>
              <a:rPr lang="en-US" sz="1800" b="1" dirty="0">
                <a:latin typeface="Cambria" panose="02040503050406030204" pitchFamily="18" charset="0"/>
              </a:rPr>
              <a:t>Suggested change</a:t>
            </a:r>
            <a:r>
              <a:rPr lang="en-US" sz="1800" dirty="0">
                <a:latin typeface="Cambria" panose="02040503050406030204" pitchFamily="18" charset="0"/>
              </a:rPr>
              <a:t>:</a:t>
            </a:r>
          </a:p>
          <a:p>
            <a:pPr algn="l"/>
            <a:r>
              <a:rPr lang="en-US" sz="1800" dirty="0"/>
              <a:t>“</a:t>
            </a:r>
            <a:r>
              <a:rPr lang="en-US" sz="1800" dirty="0">
                <a:solidFill>
                  <a:srgbClr val="00B050"/>
                </a:solidFill>
              </a:rPr>
              <a:t>Vendor to provide documentation that details the use of ICMP for both IPv4 and IPv6</a:t>
            </a:r>
            <a:r>
              <a:rPr lang="en-US" sz="1800" dirty="0"/>
              <a:t>”</a:t>
            </a:r>
          </a:p>
          <a:p>
            <a:pPr algn="l"/>
            <a:r>
              <a:rPr lang="en-US" sz="1800" dirty="0"/>
              <a:t>Remove </a:t>
            </a:r>
            <a:r>
              <a:rPr lang="en-US" sz="1800" i="1" dirty="0"/>
              <a:t>“…by appropriate means…” </a:t>
            </a:r>
            <a:r>
              <a:rPr lang="en-US" sz="1800" dirty="0"/>
              <a:t>from that step</a:t>
            </a:r>
          </a:p>
          <a:p>
            <a:pPr algn="l"/>
            <a:endParaRPr lang="en-GB" dirty="0"/>
          </a:p>
        </p:txBody>
      </p:sp>
    </p:spTree>
    <p:extLst>
      <p:ext uri="{BB962C8B-B14F-4D97-AF65-F5344CB8AC3E}">
        <p14:creationId xmlns:p14="http://schemas.microsoft.com/office/powerpoint/2010/main" val="1240077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lnSpcReduction="1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4.2.4.1.1.3</a:t>
            </a:r>
            <a:r>
              <a:rPr lang="en-GB" sz="2200" b="1" i="1" u="none" strike="noStrike" baseline="0" dirty="0">
                <a:solidFill>
                  <a:srgbClr val="000000"/>
                </a:solidFill>
                <a:latin typeface="Cambria" panose="02040503050406030204" pitchFamily="18" charset="0"/>
              </a:rPr>
              <a:t> - </a:t>
            </a:r>
            <a:r>
              <a:rPr lang="en-US" sz="2200" b="1" i="1" u="none" strike="noStrike" baseline="0" dirty="0">
                <a:solidFill>
                  <a:srgbClr val="000000"/>
                </a:solidFill>
                <a:latin typeface="Cambria" panose="02040503050406030204" pitchFamily="18" charset="0"/>
              </a:rPr>
              <a:t>Handling of IP options and extensions</a:t>
            </a:r>
          </a:p>
          <a:p>
            <a:pPr algn="l"/>
            <a:r>
              <a:rPr lang="en-US" sz="2200" b="1" dirty="0">
                <a:solidFill>
                  <a:srgbClr val="000000"/>
                </a:solidFill>
                <a:latin typeface="Cambria" panose="02040503050406030204" pitchFamily="18" charset="0"/>
              </a:rPr>
              <a:t>Comment</a:t>
            </a:r>
            <a:endParaRPr lang="en-US" sz="2200" b="1" u="none" strike="noStrike" baseline="0" dirty="0">
              <a:solidFill>
                <a:srgbClr val="000000"/>
              </a:solidFill>
              <a:latin typeface="Cambria" panose="02040503050406030204" pitchFamily="18" charset="0"/>
            </a:endParaRPr>
          </a:p>
          <a:p>
            <a:pPr algn="l"/>
            <a:r>
              <a:rPr lang="en-US" sz="2000" dirty="0">
                <a:solidFill>
                  <a:srgbClr val="000000"/>
                </a:solidFill>
                <a:latin typeface="Calibri" panose="020F0502020204030204" pitchFamily="34" charset="0"/>
              </a:rPr>
              <a:t>This clause refers to IP packets with "</a:t>
            </a:r>
            <a:r>
              <a:rPr lang="en-US" sz="2000" i="1" dirty="0">
                <a:solidFill>
                  <a:srgbClr val="000000"/>
                </a:solidFill>
                <a:latin typeface="Calibri" panose="020F0502020204030204" pitchFamily="34" charset="0"/>
              </a:rPr>
              <a:t>unnecessary options</a:t>
            </a:r>
            <a:r>
              <a:rPr lang="en-US" sz="2000" dirty="0">
                <a:solidFill>
                  <a:srgbClr val="000000"/>
                </a:solidFill>
                <a:latin typeface="Calibri" panose="020F0502020204030204" pitchFamily="34" charset="0"/>
              </a:rPr>
              <a:t>", but do not define what is meant by "</a:t>
            </a:r>
            <a:r>
              <a:rPr lang="en-US" sz="2000" i="1" dirty="0">
                <a:solidFill>
                  <a:srgbClr val="000000"/>
                </a:solidFill>
                <a:latin typeface="Calibri" panose="020F0502020204030204" pitchFamily="34" charset="0"/>
              </a:rPr>
              <a:t>unnecessary options</a:t>
            </a:r>
            <a:r>
              <a:rPr lang="en-US" sz="2000" dirty="0">
                <a:solidFill>
                  <a:srgbClr val="000000"/>
                </a:solidFill>
                <a:latin typeface="Calibri" panose="020F0502020204030204" pitchFamily="34" charset="0"/>
              </a:rPr>
              <a:t>".</a:t>
            </a:r>
          </a:p>
          <a:p>
            <a:pPr algn="l"/>
            <a:r>
              <a:rPr lang="en-US" sz="2000" b="1" dirty="0">
                <a:latin typeface="Cambria" panose="02040503050406030204" pitchFamily="18" charset="0"/>
              </a:rPr>
              <a:t>Suggested change</a:t>
            </a:r>
            <a:r>
              <a:rPr lang="en-US" sz="2000" dirty="0">
                <a:latin typeface="Cambria" panose="02040503050406030204" pitchFamily="18" charset="0"/>
              </a:rPr>
              <a:t>:</a:t>
            </a:r>
          </a:p>
          <a:p>
            <a:pPr algn="l"/>
            <a:r>
              <a:rPr lang="en-US" dirty="0"/>
              <a:t>Define what is meant by "</a:t>
            </a:r>
            <a:r>
              <a:rPr lang="en-US" i="1" dirty="0"/>
              <a:t>unnecessary options</a:t>
            </a:r>
            <a:r>
              <a:rPr lang="en-US" dirty="0"/>
              <a:t>".</a:t>
            </a:r>
          </a:p>
          <a:p>
            <a:pPr algn="l"/>
            <a:r>
              <a:rPr lang="en-US" dirty="0"/>
              <a:t>Options for the IPv4 header were originally defined in RFC 791 “Internet Protocol”. It turned out since then that IPv4 Options are rarely </a:t>
            </a:r>
            <a:r>
              <a:rPr lang="en-US" dirty="0" err="1"/>
              <a:t>usedin</a:t>
            </a:r>
            <a:r>
              <a:rPr lang="en-US" dirty="0"/>
              <a:t> practice and that they can – if not filtered properly – impose a security risk. It is therefore recommended to treat IPv4 Options as defined in RFC 7126 “Recommendations on Filtering of IPv4 Packets Containing IPv4 Options”. It is suggested to reference RFC 7126, instead of using “</a:t>
            </a:r>
            <a:r>
              <a:rPr lang="en-US" i="1" dirty="0"/>
              <a:t>unnecessary options</a:t>
            </a:r>
            <a:r>
              <a:rPr lang="en-US" dirty="0"/>
              <a:t>”.</a:t>
            </a:r>
            <a:endParaRPr lang="en-GB" dirty="0"/>
          </a:p>
        </p:txBody>
      </p:sp>
      <p:sp>
        <p:nvSpPr>
          <p:cNvPr id="4" name="Rectangle 1">
            <a:extLst>
              <a:ext uri="{FF2B5EF4-FFF2-40B4-BE49-F238E27FC236}">
                <a16:creationId xmlns:a16="http://schemas.microsoft.com/office/drawing/2014/main" id="{590D06C1-C0E2-0B79-67A2-BCD77EA92D8D}"/>
              </a:ext>
            </a:extLst>
          </p:cNvPr>
          <p:cNvSpPr>
            <a:spLocks noChangeArrowheads="1"/>
          </p:cNvSpPr>
          <p:nvPr/>
        </p:nvSpPr>
        <p:spPr bwMode="auto">
          <a:xfrm>
            <a:off x="0" y="90100"/>
            <a:ext cx="65" cy="276999"/>
          </a:xfrm>
          <a:prstGeom prst="rect">
            <a:avLst/>
          </a:prstGeom>
          <a:solidFill>
            <a:srgbClr val="21252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192661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4.2.4.1.1.2</a:t>
            </a:r>
            <a:r>
              <a:rPr lang="en-GB" sz="2200" b="1" i="1" u="none" strike="noStrike" baseline="0" dirty="0">
                <a:solidFill>
                  <a:srgbClr val="000000"/>
                </a:solidFill>
                <a:latin typeface="Cambria" panose="02040503050406030204" pitchFamily="18" charset="0"/>
              </a:rPr>
              <a:t> - </a:t>
            </a:r>
            <a:r>
              <a:rPr lang="en-US" sz="2200" b="1" i="1" u="none" strike="noStrike" baseline="0" dirty="0">
                <a:solidFill>
                  <a:srgbClr val="000000"/>
                </a:solidFill>
                <a:latin typeface="Cambria" panose="02040503050406030204" pitchFamily="18" charset="0"/>
              </a:rPr>
              <a:t>Processing of ICMPv4 and ICMPv6 packets #2</a:t>
            </a:r>
          </a:p>
          <a:p>
            <a:pPr algn="l"/>
            <a:r>
              <a:rPr lang="en-US" sz="2000" dirty="0">
                <a:solidFill>
                  <a:srgbClr val="000000"/>
                </a:solidFill>
                <a:latin typeface="Calibri" panose="020F0502020204030204" pitchFamily="34" charset="0"/>
              </a:rPr>
              <a:t>The test itself seems weak. </a:t>
            </a:r>
          </a:p>
          <a:p>
            <a:pPr algn="l"/>
            <a:r>
              <a:rPr lang="en-US" sz="2000" dirty="0">
                <a:solidFill>
                  <a:srgbClr val="000000"/>
                </a:solidFill>
                <a:latin typeface="Calibri" panose="020F0502020204030204" pitchFamily="34" charset="0"/>
              </a:rPr>
              <a:t>Tests should be done to check that the messages are actually getting to the device from the tester, to eliminate the possibility that the network is dropping them, rather than the product. </a:t>
            </a:r>
          </a:p>
          <a:p>
            <a:pPr algn="l"/>
            <a:r>
              <a:rPr lang="en-US" sz="2000" dirty="0">
                <a:solidFill>
                  <a:srgbClr val="000000"/>
                </a:solidFill>
                <a:latin typeface="Calibri" panose="020F0502020204030204" pitchFamily="34" charset="0"/>
              </a:rPr>
              <a:t>Capturing the traffic to prove the message arrived and that the device did not respond would be stronger.</a:t>
            </a:r>
            <a:endParaRPr lang="en-US" sz="1800" dirty="0"/>
          </a:p>
          <a:p>
            <a:pPr algn="l"/>
            <a:endParaRPr lang="en-GB" dirty="0"/>
          </a:p>
        </p:txBody>
      </p:sp>
    </p:spTree>
    <p:extLst>
      <p:ext uri="{BB962C8B-B14F-4D97-AF65-F5344CB8AC3E}">
        <p14:creationId xmlns:p14="http://schemas.microsoft.com/office/powerpoint/2010/main" val="2967261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lnSpcReduction="1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4.2.4.1.2.1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There shall not be a privilege escalation method in interactive sessions (CLI or GUI) which allows a user to gain administrator/root privileges from another user account without re-authentication.</a:t>
            </a:r>
          </a:p>
          <a:p>
            <a:pPr algn="l"/>
            <a:r>
              <a:rPr lang="en-US" sz="2200" b="1" i="1" dirty="0">
                <a:solidFill>
                  <a:srgbClr val="000000"/>
                </a:solidFill>
                <a:latin typeface="Cambria" panose="02040503050406030204" pitchFamily="18" charset="0"/>
              </a:rPr>
              <a:t>Execution steps</a:t>
            </a:r>
            <a:endParaRPr lang="en-US" sz="2200" b="1" i="1" u="none" strike="noStrike" baseline="0" dirty="0">
              <a:solidFill>
                <a:srgbClr val="000000"/>
              </a:solidFill>
              <a:latin typeface="Cambria" panose="02040503050406030204" pitchFamily="18" charset="0"/>
            </a:endParaRPr>
          </a:p>
          <a:p>
            <a:pPr marL="457200" indent="-457200" algn="l">
              <a:buAutoNum type="arabicPeriod"/>
            </a:pPr>
            <a:r>
              <a:rPr lang="en-US" sz="2000" i="1" dirty="0">
                <a:solidFill>
                  <a:srgbClr val="000000"/>
                </a:solidFill>
                <a:latin typeface="Calibri" panose="020F0502020204030204" pitchFamily="34" charset="0"/>
              </a:rPr>
              <a:t>The tester logs into the network product and verifies that list "A" is accurate</a:t>
            </a:r>
            <a:r>
              <a:rPr lang="en-US" sz="2000" i="1" dirty="0">
                <a:latin typeface="Calibri" panose="020F0502020204030204" pitchFamily="34" charset="0"/>
              </a:rPr>
              <a:t>, based on </a:t>
            </a:r>
            <a:r>
              <a:rPr lang="en-US" sz="2000" i="1" dirty="0">
                <a:solidFill>
                  <a:srgbClr val="FF0000"/>
                </a:solidFill>
                <a:latin typeface="Calibri" panose="020F0502020204030204" pitchFamily="34" charset="0"/>
              </a:rPr>
              <a:t>his expert knowledge </a:t>
            </a:r>
            <a:r>
              <a:rPr lang="en-US" sz="2000" i="1" dirty="0">
                <a:solidFill>
                  <a:srgbClr val="000000"/>
                </a:solidFill>
                <a:latin typeface="Calibri" panose="020F0502020204030204" pitchFamily="34" charset="0"/>
              </a:rPr>
              <a:t>of the operating system(s) used in the network product, and operating system documentation</a:t>
            </a:r>
            <a:r>
              <a:rPr lang="en-US" sz="2000" dirty="0">
                <a:solidFill>
                  <a:srgbClr val="000000"/>
                </a:solidFill>
                <a:latin typeface="Calibri" panose="020F0502020204030204" pitchFamily="34" charset="0"/>
              </a:rPr>
              <a:t>. </a:t>
            </a:r>
          </a:p>
          <a:p>
            <a:pPr algn="l"/>
            <a:r>
              <a:rPr lang="en-US" sz="2000" dirty="0">
                <a:solidFill>
                  <a:srgbClr val="000000"/>
                </a:solidFill>
                <a:latin typeface="Calibri" panose="020F0502020204030204" pitchFamily="34" charset="0"/>
              </a:rPr>
              <a:t>This is subjective and there is no need to define the required gender of the tester.</a:t>
            </a:r>
          </a:p>
          <a:p>
            <a:pPr algn="l"/>
            <a:r>
              <a:rPr lang="en-US" sz="2000" b="1" dirty="0">
                <a:latin typeface="Cambria" panose="02040503050406030204" pitchFamily="18" charset="0"/>
              </a:rPr>
              <a:t>Suggested change</a:t>
            </a:r>
            <a:r>
              <a:rPr lang="en-US" sz="2000" dirty="0">
                <a:latin typeface="Cambria" panose="02040503050406030204" pitchFamily="18" charset="0"/>
              </a:rPr>
              <a:t>:</a:t>
            </a:r>
          </a:p>
          <a:p>
            <a:pPr algn="l"/>
            <a:r>
              <a:rPr lang="en-GB" sz="1800" dirty="0"/>
              <a:t>Either the required knowledge of the tester needs to be defined or these words should be removed such that the tester uses the documentation provided by the vendor. </a:t>
            </a:r>
          </a:p>
          <a:p>
            <a:pPr algn="l"/>
            <a:r>
              <a:rPr lang="en-GB" sz="1800" dirty="0"/>
              <a:t>Testers may be any gender and these documents must reflect that. </a:t>
            </a:r>
          </a:p>
        </p:txBody>
      </p:sp>
    </p:spTree>
    <p:extLst>
      <p:ext uri="{BB962C8B-B14F-4D97-AF65-F5344CB8AC3E}">
        <p14:creationId xmlns:p14="http://schemas.microsoft.com/office/powerpoint/2010/main" val="2308283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4.2.4.2.2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System account identification</a:t>
            </a:r>
          </a:p>
          <a:p>
            <a:pPr algn="l"/>
            <a:r>
              <a:rPr lang="en-US" sz="2200" b="1" i="1" dirty="0">
                <a:solidFill>
                  <a:srgbClr val="000000"/>
                </a:solidFill>
                <a:latin typeface="Cambria" panose="02040503050406030204" pitchFamily="18" charset="0"/>
              </a:rPr>
              <a:t>Pre-conditions</a:t>
            </a:r>
            <a:endParaRPr lang="en-US" sz="2200" b="1" i="1" u="none" strike="noStrike" baseline="0" dirty="0">
              <a:solidFill>
                <a:srgbClr val="000000"/>
              </a:solidFill>
              <a:latin typeface="Cambria" panose="02040503050406030204" pitchFamily="18" charset="0"/>
            </a:endParaRPr>
          </a:p>
          <a:p>
            <a:pPr algn="l"/>
            <a:r>
              <a:rPr lang="en-US" sz="2000" i="1" dirty="0">
                <a:solidFill>
                  <a:srgbClr val="000000"/>
                </a:solidFill>
                <a:latin typeface="Calibri" panose="020F0502020204030204" pitchFamily="34" charset="0"/>
              </a:rPr>
              <a:t>Unix is used on the </a:t>
            </a:r>
            <a:r>
              <a:rPr lang="en-US" sz="2000" i="1" dirty="0">
                <a:solidFill>
                  <a:srgbClr val="FF0000"/>
                </a:solidFill>
                <a:latin typeface="Calibri" panose="020F0502020204030204" pitchFamily="34" charset="0"/>
              </a:rPr>
              <a:t>MME</a:t>
            </a:r>
            <a:r>
              <a:rPr lang="en-US" sz="2000" i="1" dirty="0">
                <a:solidFill>
                  <a:srgbClr val="000000"/>
                </a:solidFill>
                <a:latin typeface="Calibri" panose="020F0502020204030204" pitchFamily="34" charset="0"/>
              </a:rPr>
              <a:t>.  </a:t>
            </a:r>
          </a:p>
          <a:p>
            <a:pPr algn="l"/>
            <a:r>
              <a:rPr lang="en-US" sz="2000" dirty="0">
                <a:solidFill>
                  <a:srgbClr val="000000"/>
                </a:solidFill>
                <a:latin typeface="Calibri" panose="020F0502020204030204" pitchFamily="34" charset="0"/>
              </a:rPr>
              <a:t>The meaning of MME is undefined here.  If It refers to a 4G Management Mobility Element specifically, then this test is probably in the wrong SCAS and should not be included in the General Catalogue SCAS.</a:t>
            </a:r>
          </a:p>
          <a:p>
            <a:pPr algn="l"/>
            <a:r>
              <a:rPr lang="en-US" sz="2000" b="1" dirty="0">
                <a:latin typeface="Cambria" panose="02040503050406030204" pitchFamily="18" charset="0"/>
              </a:rPr>
              <a:t>Suggested change</a:t>
            </a:r>
            <a:r>
              <a:rPr lang="en-US" sz="2000" dirty="0">
                <a:latin typeface="Cambria" panose="02040503050406030204" pitchFamily="18" charset="0"/>
              </a:rPr>
              <a:t>:</a:t>
            </a:r>
          </a:p>
          <a:p>
            <a:pPr algn="l"/>
            <a:r>
              <a:rPr lang="en-US" sz="1800" dirty="0"/>
              <a:t>Clarify whether MME is applicable in this clause, if so define MME, or modify the clause to be applicable to generic Network Functions. Or move the test case to the specific SCAS for MME.</a:t>
            </a:r>
          </a:p>
          <a:p>
            <a:pPr algn="l"/>
            <a:r>
              <a:rPr lang="en-US" sz="1800" dirty="0"/>
              <a:t>If the test case is moved, a comparable test case in the SCAS for AMF and/or SMF may be necessary.</a:t>
            </a:r>
            <a:endParaRPr lang="en-GB" sz="1800" dirty="0"/>
          </a:p>
        </p:txBody>
      </p:sp>
    </p:spTree>
    <p:extLst>
      <p:ext uri="{BB962C8B-B14F-4D97-AF65-F5344CB8AC3E}">
        <p14:creationId xmlns:p14="http://schemas.microsoft.com/office/powerpoint/2010/main" val="2702187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4.2.5.3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HTTP User sessions</a:t>
            </a:r>
          </a:p>
          <a:p>
            <a:pPr algn="l"/>
            <a:r>
              <a:rPr lang="en-US" sz="2200" b="1" i="1" dirty="0">
                <a:solidFill>
                  <a:srgbClr val="000000"/>
                </a:solidFill>
                <a:latin typeface="Cambria" panose="02040503050406030204" pitchFamily="18" charset="0"/>
              </a:rPr>
              <a:t>Execution steps</a:t>
            </a:r>
            <a:endParaRPr lang="en-US" sz="2200" b="1" i="1" u="none" strike="noStrike" baseline="0" dirty="0">
              <a:solidFill>
                <a:srgbClr val="000000"/>
              </a:solidFill>
              <a:latin typeface="Cambria" panose="02040503050406030204" pitchFamily="18" charset="0"/>
            </a:endParaRPr>
          </a:p>
          <a:p>
            <a:pPr marL="457200" indent="-457200" algn="l">
              <a:buAutoNum type="arabicPeriod"/>
            </a:pPr>
            <a:r>
              <a:rPr lang="en-US" sz="2000" i="1" dirty="0">
                <a:solidFill>
                  <a:srgbClr val="000000"/>
                </a:solidFill>
                <a:latin typeface="Calibri" panose="020F0502020204030204" pitchFamily="34" charset="0"/>
              </a:rPr>
              <a:t>The tester logs in repeatedly with different user IDs and a</a:t>
            </a:r>
            <a:r>
              <a:rPr lang="en-US" sz="2000" i="1" dirty="0">
                <a:solidFill>
                  <a:srgbClr val="FF0000"/>
                </a:solidFill>
                <a:latin typeface="Calibri" panose="020F0502020204030204" pitchFamily="34" charset="0"/>
              </a:rPr>
              <a:t> number of times </a:t>
            </a:r>
            <a:r>
              <a:rPr lang="en-US" sz="2000" i="1" dirty="0">
                <a:solidFill>
                  <a:srgbClr val="000000"/>
                </a:solidFill>
                <a:latin typeface="Calibri" panose="020F0502020204030204" pitchFamily="34" charset="0"/>
              </a:rPr>
              <a:t>with the same user ID in a row </a:t>
            </a:r>
          </a:p>
          <a:p>
            <a:pPr algn="l"/>
            <a:r>
              <a:rPr lang="en-US" sz="2000" dirty="0">
                <a:solidFill>
                  <a:srgbClr val="000000"/>
                </a:solidFill>
                <a:latin typeface="Calibri" panose="020F0502020204030204" pitchFamily="34" charset="0"/>
              </a:rPr>
              <a:t>This is subjective.</a:t>
            </a:r>
          </a:p>
          <a:p>
            <a:pPr algn="l"/>
            <a:r>
              <a:rPr lang="en-US" sz="2000" b="1" dirty="0">
                <a:latin typeface="Cambria" panose="02040503050406030204" pitchFamily="18" charset="0"/>
              </a:rPr>
              <a:t>Suggested change</a:t>
            </a:r>
            <a:r>
              <a:rPr lang="en-US" sz="2000" dirty="0">
                <a:latin typeface="Cambria" panose="02040503050406030204" pitchFamily="18" charset="0"/>
              </a:rPr>
              <a:t>:</a:t>
            </a:r>
          </a:p>
          <a:p>
            <a:pPr algn="l"/>
            <a:r>
              <a:rPr lang="en-GB" sz="1800" dirty="0"/>
              <a:t>The minimum number of times that this should be done must be specified.</a:t>
            </a:r>
          </a:p>
        </p:txBody>
      </p:sp>
    </p:spTree>
    <p:extLst>
      <p:ext uri="{BB962C8B-B14F-4D97-AF65-F5344CB8AC3E}">
        <p14:creationId xmlns:p14="http://schemas.microsoft.com/office/powerpoint/2010/main" val="1681511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Problem Statement</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322240"/>
            <a:ext cx="9144000" cy="5070014"/>
          </a:xfrm>
        </p:spPr>
        <p:txBody>
          <a:bodyPr>
            <a:normAutofit lnSpcReduction="10000"/>
          </a:bodyPr>
          <a:lstStyle/>
          <a:p>
            <a:pPr algn="l"/>
            <a:r>
              <a:rPr lang="en-GB" sz="1800" b="0" i="0" u="none" strike="noStrike" baseline="0" dirty="0">
                <a:solidFill>
                  <a:srgbClr val="000000"/>
                </a:solidFill>
                <a:latin typeface="Cambria" panose="02040503050406030204" pitchFamily="18" charset="0"/>
              </a:rPr>
              <a:t>All NESAS Test Labs must comply with the requirements of ISO 27025, the first lin</a:t>
            </a:r>
            <a:r>
              <a:rPr lang="en-GB" sz="1800" dirty="0">
                <a:solidFill>
                  <a:srgbClr val="000000"/>
                </a:solidFill>
                <a:latin typeface="Cambria" panose="02040503050406030204" pitchFamily="18" charset="0"/>
              </a:rPr>
              <a:t>e of which</a:t>
            </a:r>
            <a:r>
              <a:rPr lang="en-GB" sz="1800" b="0" i="0" u="none" strike="noStrike" baseline="0" dirty="0">
                <a:solidFill>
                  <a:srgbClr val="000000"/>
                </a:solidFill>
                <a:latin typeface="Cambria" panose="02040503050406030204" pitchFamily="18" charset="0"/>
              </a:rPr>
              <a:t> states: </a:t>
            </a:r>
            <a:r>
              <a:rPr lang="en-GB" sz="1800" b="0" i="1" u="none" strike="noStrike" baseline="0" dirty="0">
                <a:solidFill>
                  <a:srgbClr val="000000"/>
                </a:solidFill>
                <a:latin typeface="Cambria" panose="02040503050406030204" pitchFamily="18" charset="0"/>
              </a:rPr>
              <a:t>“This document specifies the general requirements for the competence, </a:t>
            </a:r>
            <a:r>
              <a:rPr lang="en-GB" sz="1800" b="1" i="1" u="none" strike="noStrike" baseline="0" dirty="0">
                <a:solidFill>
                  <a:srgbClr val="00B050"/>
                </a:solidFill>
                <a:latin typeface="Cambria" panose="02040503050406030204" pitchFamily="18" charset="0"/>
              </a:rPr>
              <a:t>impartiality</a:t>
            </a:r>
            <a:r>
              <a:rPr lang="en-GB" sz="1800" b="0" i="1" u="none" strike="noStrike" baseline="0" dirty="0">
                <a:solidFill>
                  <a:srgbClr val="000000"/>
                </a:solidFill>
                <a:latin typeface="Cambria" panose="02040503050406030204" pitchFamily="18" charset="0"/>
              </a:rPr>
              <a:t> and </a:t>
            </a:r>
            <a:r>
              <a:rPr lang="en-GB" sz="1800" b="1" i="1" u="none" strike="noStrike" baseline="0" dirty="0">
                <a:solidFill>
                  <a:srgbClr val="00B050"/>
                </a:solidFill>
                <a:latin typeface="Cambria" panose="02040503050406030204" pitchFamily="18" charset="0"/>
              </a:rPr>
              <a:t>consistent operation </a:t>
            </a:r>
            <a:r>
              <a:rPr lang="en-GB" sz="1800" b="0" i="1" u="none" strike="noStrike" baseline="0" dirty="0">
                <a:solidFill>
                  <a:srgbClr val="000000"/>
                </a:solidFill>
                <a:latin typeface="Cambria" panose="02040503050406030204" pitchFamily="18" charset="0"/>
              </a:rPr>
              <a:t>of laboratories.”</a:t>
            </a:r>
          </a:p>
          <a:p>
            <a:pPr algn="l"/>
            <a:r>
              <a:rPr lang="en-GB" sz="1800" dirty="0">
                <a:solidFill>
                  <a:srgbClr val="000000"/>
                </a:solidFill>
                <a:latin typeface="Cambria" panose="02040503050406030204" pitchFamily="18" charset="0"/>
              </a:rPr>
              <a:t>As ISO 17025 may not be familiar to all SA3 members, some of the requirements have been reproduced on the next few slides.</a:t>
            </a:r>
          </a:p>
          <a:p>
            <a:pPr algn="l"/>
            <a:r>
              <a:rPr lang="en-GB" sz="1800" dirty="0">
                <a:solidFill>
                  <a:srgbClr val="000000"/>
                </a:solidFill>
                <a:latin typeface="Cambria" panose="02040503050406030204" pitchFamily="18" charset="0"/>
              </a:rPr>
              <a:t>As can be seen, there is a very strong and consistent theme of ensuring </a:t>
            </a:r>
            <a:r>
              <a:rPr lang="en-GB" sz="1800" b="1" i="1" dirty="0">
                <a:solidFill>
                  <a:srgbClr val="00B050"/>
                </a:solidFill>
                <a:latin typeface="Cambria" panose="02040503050406030204" pitchFamily="18" charset="0"/>
              </a:rPr>
              <a:t>objectivity</a:t>
            </a:r>
            <a:r>
              <a:rPr lang="en-GB" sz="1800" b="1" dirty="0">
                <a:solidFill>
                  <a:srgbClr val="00B050"/>
                </a:solidFill>
                <a:latin typeface="Cambria" panose="02040503050406030204" pitchFamily="18" charset="0"/>
              </a:rPr>
              <a:t>, </a:t>
            </a:r>
            <a:r>
              <a:rPr lang="en-GB" sz="1800" b="1" i="1" dirty="0">
                <a:solidFill>
                  <a:srgbClr val="00B050"/>
                </a:solidFill>
                <a:latin typeface="Cambria" panose="02040503050406030204" pitchFamily="18" charset="0"/>
              </a:rPr>
              <a:t>impartiality, repeatability, reproducibility, consistency </a:t>
            </a:r>
            <a:r>
              <a:rPr lang="en-GB" sz="1800" dirty="0">
                <a:latin typeface="Cambria" panose="02040503050406030204" pitchFamily="18" charset="0"/>
              </a:rPr>
              <a:t>and</a:t>
            </a:r>
            <a:r>
              <a:rPr lang="en-GB" sz="1800" b="1" i="1" dirty="0">
                <a:solidFill>
                  <a:srgbClr val="00B050"/>
                </a:solidFill>
                <a:latin typeface="Cambria" panose="02040503050406030204" pitchFamily="18" charset="0"/>
              </a:rPr>
              <a:t> validity</a:t>
            </a:r>
            <a:r>
              <a:rPr lang="en-GB" sz="1800" dirty="0">
                <a:solidFill>
                  <a:srgbClr val="000000"/>
                </a:solidFill>
                <a:latin typeface="Cambria" panose="02040503050406030204" pitchFamily="18" charset="0"/>
              </a:rPr>
              <a:t>.</a:t>
            </a:r>
          </a:p>
          <a:p>
            <a:pPr algn="l"/>
            <a:r>
              <a:rPr lang="en-GB" sz="1800" b="0" i="0" u="none" strike="noStrike" baseline="0" dirty="0">
                <a:solidFill>
                  <a:srgbClr val="000000"/>
                </a:solidFill>
                <a:latin typeface="Cambria" panose="02040503050406030204" pitchFamily="18" charset="0"/>
              </a:rPr>
              <a:t>To be able to demonstrate to the Accreditation Body that a Test Lab is meeting these requirements, there must be appropriate wording in all documentation such that any interpretation or subjectivity is removed, or at least minimised as far as possible.</a:t>
            </a:r>
          </a:p>
          <a:p>
            <a:pPr algn="l"/>
            <a:r>
              <a:rPr lang="en-GB" sz="1800" dirty="0">
                <a:solidFill>
                  <a:srgbClr val="000000"/>
                </a:solidFill>
                <a:latin typeface="Cambria" panose="02040503050406030204" pitchFamily="18" charset="0"/>
              </a:rPr>
              <a:t>Where there is text that could be interpreted differently by different Test Labs, it becomes extremely difficult to be certain that all tests are being conducted such that the results would be the same, regardless of which Test Lab did the work.</a:t>
            </a:r>
            <a:endParaRPr lang="en-GB" sz="1800" b="0" i="0" u="none" strike="noStrike" baseline="0" dirty="0">
              <a:solidFill>
                <a:srgbClr val="000000"/>
              </a:solidFill>
              <a:latin typeface="Cambria" panose="02040503050406030204" pitchFamily="18" charset="0"/>
            </a:endParaRPr>
          </a:p>
          <a:p>
            <a:pPr algn="l"/>
            <a:r>
              <a:rPr lang="en-GB" sz="1800" dirty="0">
                <a:solidFill>
                  <a:srgbClr val="000000"/>
                </a:solidFill>
                <a:latin typeface="Cambria" panose="02040503050406030204" pitchFamily="18" charset="0"/>
              </a:rPr>
              <a:t>Some of the text within the generic SCAS TS 33.117 is not at a level where this objectivity and impartiality can be guaranteed. Some of these are identified in these slides and some suggestions are made as to how these might be improved to remove subjectivity.</a:t>
            </a:r>
          </a:p>
          <a:p>
            <a:pPr algn="l"/>
            <a:r>
              <a:rPr lang="en-GB" sz="1800" dirty="0">
                <a:solidFill>
                  <a:srgbClr val="000000"/>
                </a:solidFill>
                <a:latin typeface="Cambria" panose="02040503050406030204" pitchFamily="18" charset="0"/>
              </a:rPr>
              <a:t>It appears that TS 33.117 has been written by different authors, as the depth and language used varied throughout. Some sections, therefore, are more closely aligned to ISO 17025 than others.</a:t>
            </a:r>
          </a:p>
          <a:p>
            <a:pPr algn="l"/>
            <a:endParaRPr lang="en-GB" sz="1800" b="1" dirty="0">
              <a:solidFill>
                <a:srgbClr val="FF0000"/>
              </a:solidFill>
              <a:latin typeface="Cambria" panose="02040503050406030204" pitchFamily="18" charset="0"/>
            </a:endParaRPr>
          </a:p>
        </p:txBody>
      </p:sp>
    </p:spTree>
    <p:extLst>
      <p:ext uri="{BB962C8B-B14F-4D97-AF65-F5344CB8AC3E}">
        <p14:creationId xmlns:p14="http://schemas.microsoft.com/office/powerpoint/2010/main" val="31057751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4.2.6.2.1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Packet filtering</a:t>
            </a:r>
          </a:p>
          <a:p>
            <a:pPr algn="l"/>
            <a:r>
              <a:rPr lang="en-US" sz="2200" b="1" i="1" dirty="0">
                <a:solidFill>
                  <a:srgbClr val="000000"/>
                </a:solidFill>
                <a:latin typeface="Cambria" panose="02040503050406030204" pitchFamily="18" charset="0"/>
              </a:rPr>
              <a:t>Expected format of evidence</a:t>
            </a:r>
            <a:endParaRPr lang="en-US" sz="2200" b="1" i="1" u="none" strike="noStrike" baseline="0" dirty="0">
              <a:solidFill>
                <a:srgbClr val="000000"/>
              </a:solidFill>
              <a:latin typeface="Cambria" panose="02040503050406030204" pitchFamily="18" charset="0"/>
            </a:endParaRPr>
          </a:p>
          <a:p>
            <a:pPr algn="l"/>
            <a:r>
              <a:rPr lang="en-US" sz="2000" i="1" dirty="0">
                <a:solidFill>
                  <a:srgbClr val="000000"/>
                </a:solidFill>
                <a:latin typeface="Calibri" panose="020F0502020204030204" pitchFamily="34" charset="0"/>
              </a:rPr>
              <a:t>NA</a:t>
            </a:r>
          </a:p>
          <a:p>
            <a:pPr algn="l"/>
            <a:r>
              <a:rPr lang="en-US" sz="2000" dirty="0">
                <a:solidFill>
                  <a:srgbClr val="000000"/>
                </a:solidFill>
                <a:latin typeface="Calibri" panose="020F0502020204030204" pitchFamily="34" charset="0"/>
              </a:rPr>
              <a:t>This seems strange, as it would be expected that some form of evidence should be presented in the test report.</a:t>
            </a:r>
          </a:p>
          <a:p>
            <a:pPr algn="l"/>
            <a:r>
              <a:rPr lang="en-US" sz="2000" b="1" dirty="0">
                <a:latin typeface="Cambria" panose="02040503050406030204" pitchFamily="18" charset="0"/>
              </a:rPr>
              <a:t>Suggested change</a:t>
            </a:r>
            <a:r>
              <a:rPr lang="en-US" sz="2000" dirty="0">
                <a:latin typeface="Cambria" panose="02040503050406030204" pitchFamily="18" charset="0"/>
              </a:rPr>
              <a:t>:</a:t>
            </a:r>
          </a:p>
          <a:p>
            <a:pPr algn="l"/>
            <a:r>
              <a:rPr lang="en-US" sz="1800" dirty="0"/>
              <a:t>Check and verify what format of evidence should be provided in the test report to the results of this test and add accordingly.</a:t>
            </a:r>
            <a:endParaRPr lang="en-GB" sz="1800" dirty="0"/>
          </a:p>
        </p:txBody>
      </p:sp>
    </p:spTree>
    <p:extLst>
      <p:ext uri="{BB962C8B-B14F-4D97-AF65-F5344CB8AC3E}">
        <p14:creationId xmlns:p14="http://schemas.microsoft.com/office/powerpoint/2010/main" val="3050924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4.3.2.1</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No unnecessary or insecure services / protocols</a:t>
            </a:r>
          </a:p>
          <a:p>
            <a:pPr algn="l"/>
            <a:r>
              <a:rPr lang="en-US" sz="2400" b="1" i="1" dirty="0">
                <a:latin typeface="Cambria" panose="02040503050406030204" pitchFamily="18" charset="0"/>
                <a:ea typeface="Cambria" panose="02040503050406030204" pitchFamily="18" charset="0"/>
              </a:rPr>
              <a:t>Execution steps</a:t>
            </a:r>
          </a:p>
          <a:p>
            <a:pPr algn="l"/>
            <a:r>
              <a:rPr lang="en-US" sz="2000" i="1" dirty="0"/>
              <a:t>1b - Validation that all entries in the list are </a:t>
            </a:r>
            <a:r>
              <a:rPr lang="en-US" sz="2000" i="1" dirty="0">
                <a:solidFill>
                  <a:srgbClr val="FF0000"/>
                </a:solidFill>
              </a:rPr>
              <a:t>meaningful and reasonably necessary </a:t>
            </a:r>
            <a:r>
              <a:rPr lang="en-US" sz="2000" i="1" dirty="0"/>
              <a:t>for the operation of the Network Product class.</a:t>
            </a:r>
          </a:p>
          <a:p>
            <a:pPr algn="l"/>
            <a:r>
              <a:rPr lang="en-US" sz="2000" i="1" dirty="0"/>
              <a:t>2 - Identification of the network services and protocol handlers by means of </a:t>
            </a:r>
            <a:r>
              <a:rPr lang="en-US" sz="2000" i="1" dirty="0">
                <a:solidFill>
                  <a:srgbClr val="FF0000"/>
                </a:solidFill>
              </a:rPr>
              <a:t>capable tools or any other suitable testing means</a:t>
            </a:r>
            <a:r>
              <a:rPr lang="en-US" sz="2000" i="1" dirty="0"/>
              <a:t>.</a:t>
            </a:r>
            <a:endParaRPr lang="en-US" sz="2000" dirty="0"/>
          </a:p>
          <a:p>
            <a:pPr algn="l"/>
            <a:r>
              <a:rPr lang="en-US" sz="2000" dirty="0"/>
              <a:t>Both of these are subjective.</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GB" sz="2000" dirty="0"/>
              <a:t>Remove the subjectivity from the execution steps.</a:t>
            </a:r>
          </a:p>
        </p:txBody>
      </p:sp>
    </p:spTree>
    <p:extLst>
      <p:ext uri="{BB962C8B-B14F-4D97-AF65-F5344CB8AC3E}">
        <p14:creationId xmlns:p14="http://schemas.microsoft.com/office/powerpoint/2010/main" val="3985395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4.3.2.1</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No unnecessary or insecure services / protocols</a:t>
            </a:r>
          </a:p>
          <a:p>
            <a:pPr algn="l"/>
            <a:r>
              <a:rPr lang="en-US" sz="2400" b="1" i="1" dirty="0">
                <a:latin typeface="Cambria" panose="02040503050406030204" pitchFamily="18" charset="0"/>
                <a:ea typeface="Cambria" panose="02040503050406030204" pitchFamily="18" charset="0"/>
              </a:rPr>
              <a:t>Expected format of evidence</a:t>
            </a:r>
          </a:p>
          <a:p>
            <a:pPr algn="l"/>
            <a:r>
              <a:rPr lang="en-US" sz="2000" i="1" dirty="0"/>
              <a:t>The test results i.e. services existing or not existing in the </a:t>
            </a:r>
            <a:r>
              <a:rPr lang="en-US" sz="2000" i="1" dirty="0">
                <a:solidFill>
                  <a:srgbClr val="FF0000"/>
                </a:solidFill>
              </a:rPr>
              <a:t>MME</a:t>
            </a:r>
            <a:r>
              <a:rPr lang="en-US" sz="2000" i="1" dirty="0"/>
              <a:t>.</a:t>
            </a:r>
          </a:p>
          <a:p>
            <a:pPr algn="l"/>
            <a:r>
              <a:rPr lang="en-US" sz="2000" dirty="0"/>
              <a:t>Both of these are subjective.</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2000" dirty="0"/>
              <a:t>Clarify whether MME is applicable in this clause, if so define MME, or modify the clause to be applicable to generic Network Functions</a:t>
            </a:r>
            <a:r>
              <a:rPr lang="en-GB" sz="2000" dirty="0"/>
              <a:t>. </a:t>
            </a:r>
            <a:r>
              <a:rPr lang="en-US" sz="2000" dirty="0"/>
              <a:t>Or move the test case to the specific SCAS for MME.</a:t>
            </a:r>
          </a:p>
          <a:p>
            <a:pPr algn="l"/>
            <a:r>
              <a:rPr lang="en-US" sz="2000" dirty="0"/>
              <a:t>If the test case is moved, a comparable test case in the SCAS for AMF and/or SMF may be necessary.</a:t>
            </a:r>
            <a:endParaRPr lang="en-GB" sz="2000" dirty="0"/>
          </a:p>
        </p:txBody>
      </p:sp>
    </p:spTree>
    <p:extLst>
      <p:ext uri="{BB962C8B-B14F-4D97-AF65-F5344CB8AC3E}">
        <p14:creationId xmlns:p14="http://schemas.microsoft.com/office/powerpoint/2010/main" val="1334556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4.3.2.3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Unused software shall not be installed or shall be uninstalled</a:t>
            </a:r>
          </a:p>
          <a:p>
            <a:pPr algn="l"/>
            <a:r>
              <a:rPr lang="en-US" sz="2400" b="1" i="1" dirty="0">
                <a:latin typeface="Cambria" panose="02040503050406030204" pitchFamily="18" charset="0"/>
                <a:ea typeface="Cambria" panose="02040503050406030204" pitchFamily="18" charset="0"/>
              </a:rPr>
              <a:t>Execution steps</a:t>
            </a:r>
          </a:p>
          <a:p>
            <a:pPr algn="l"/>
            <a:r>
              <a:rPr lang="en-US" sz="2000" i="1" dirty="0"/>
              <a:t>1b - Validation that all entries in the list of software / libraries and components are </a:t>
            </a:r>
            <a:r>
              <a:rPr lang="en-US" sz="2000" i="1" dirty="0">
                <a:solidFill>
                  <a:srgbClr val="FF0000"/>
                </a:solidFill>
              </a:rPr>
              <a:t>meaningful and reasonably necessary</a:t>
            </a:r>
            <a:r>
              <a:rPr lang="en-US" sz="2000" i="1" dirty="0"/>
              <a:t> for the operation of the Network Product class.</a:t>
            </a:r>
          </a:p>
          <a:p>
            <a:pPr algn="l"/>
            <a:r>
              <a:rPr lang="en-US" sz="2000" i="1" dirty="0"/>
              <a:t>2 - Identification of the software / libraries or components which are installed in the system using any </a:t>
            </a:r>
            <a:r>
              <a:rPr lang="en-US" sz="2000" i="1" dirty="0">
                <a:solidFill>
                  <a:srgbClr val="FF0000"/>
                </a:solidFill>
              </a:rPr>
              <a:t>suitable</a:t>
            </a:r>
            <a:r>
              <a:rPr lang="en-US" sz="2000" i="1" dirty="0"/>
              <a:t> command line tools or any </a:t>
            </a:r>
            <a:r>
              <a:rPr lang="en-US" sz="2000" i="1" dirty="0">
                <a:solidFill>
                  <a:srgbClr val="FF0000"/>
                </a:solidFill>
              </a:rPr>
              <a:t>other suitable </a:t>
            </a:r>
            <a:r>
              <a:rPr lang="en-US" sz="2000" i="1" dirty="0"/>
              <a:t>means of determination.</a:t>
            </a:r>
          </a:p>
          <a:p>
            <a:pPr algn="l"/>
            <a:r>
              <a:rPr lang="en-US" sz="2000" i="1" dirty="0"/>
              <a:t>4 - Based on </a:t>
            </a:r>
            <a:r>
              <a:rPr lang="en-US" sz="2000" i="1" dirty="0">
                <a:solidFill>
                  <a:srgbClr val="FF0000"/>
                </a:solidFill>
              </a:rPr>
              <a:t>his/her experience, </a:t>
            </a:r>
            <a:r>
              <a:rPr lang="en-US" sz="2000" i="1" dirty="0"/>
              <a:t>the tester will check for </a:t>
            </a:r>
            <a:r>
              <a:rPr lang="en-US" sz="2000" i="1" dirty="0">
                <a:solidFill>
                  <a:srgbClr val="FF0000"/>
                </a:solidFill>
              </a:rPr>
              <a:t>known</a:t>
            </a:r>
            <a:r>
              <a:rPr lang="en-US" sz="2000" i="1" dirty="0"/>
              <a:t> default example files for software installed on the system.</a:t>
            </a:r>
          </a:p>
          <a:p>
            <a:pPr algn="l"/>
            <a:r>
              <a:rPr lang="en-US" sz="2000" dirty="0"/>
              <a:t>All of these are subjective.</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GB" sz="2000" dirty="0"/>
              <a:t>Remove the subjectivity from the execution steps. </a:t>
            </a:r>
          </a:p>
          <a:p>
            <a:pPr algn="l"/>
            <a:r>
              <a:rPr lang="en-GB" sz="2000" dirty="0"/>
              <a:t>Remove reference to the gender of the tester. </a:t>
            </a:r>
          </a:p>
          <a:p>
            <a:pPr algn="l"/>
            <a:r>
              <a:rPr lang="en-GB" sz="2000" dirty="0"/>
              <a:t>Define which default example files the tester must look for and how this checking must be done. </a:t>
            </a:r>
          </a:p>
        </p:txBody>
      </p:sp>
    </p:spTree>
    <p:extLst>
      <p:ext uri="{BB962C8B-B14F-4D97-AF65-F5344CB8AC3E}">
        <p14:creationId xmlns:p14="http://schemas.microsoft.com/office/powerpoint/2010/main" val="754797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1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4.3.2.4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Unused functions of the network products' software and hardware shall be deactivated.</a:t>
            </a:r>
          </a:p>
          <a:p>
            <a:pPr algn="l"/>
            <a:r>
              <a:rPr lang="en-US" sz="2200" b="1" i="1" dirty="0">
                <a:solidFill>
                  <a:srgbClr val="000000"/>
                </a:solidFill>
                <a:latin typeface="Cambria" panose="02040503050406030204" pitchFamily="18" charset="0"/>
              </a:rPr>
              <a:t>Purpose</a:t>
            </a:r>
          </a:p>
          <a:p>
            <a:pPr algn="l"/>
            <a:r>
              <a:rPr lang="en-US" sz="1900" i="1" u="none" strike="noStrike" baseline="0" dirty="0">
                <a:solidFill>
                  <a:srgbClr val="FF0000"/>
                </a:solidFill>
                <a:latin typeface="Cambria" panose="02040503050406030204" pitchFamily="18" charset="0"/>
              </a:rPr>
              <a:t>To ensure that there is no unused hardware or software functions that are not deactivated in the network product which are not required for its operation or functionality</a:t>
            </a:r>
            <a:r>
              <a:rPr lang="en-US" sz="1900" i="1" u="none" strike="noStrike" baseline="0"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900" i="1" dirty="0">
                <a:latin typeface="Cambria" panose="02040503050406030204" pitchFamily="18" charset="0"/>
                <a:ea typeface="Cambria" panose="02040503050406030204" pitchFamily="18" charset="0"/>
              </a:rPr>
              <a:t>Identification of the hardware and software functions which are installed in the system or might have been disabled using </a:t>
            </a:r>
            <a:r>
              <a:rPr lang="en-US" sz="1900" i="1" dirty="0">
                <a:solidFill>
                  <a:srgbClr val="FF0000"/>
                </a:solidFill>
                <a:latin typeface="Cambria" panose="02040503050406030204" pitchFamily="18" charset="0"/>
                <a:ea typeface="Cambria" panose="02040503050406030204" pitchFamily="18" charset="0"/>
              </a:rPr>
              <a:t>any suitable command </a:t>
            </a:r>
            <a:r>
              <a:rPr lang="en-US" sz="1900" i="1" dirty="0">
                <a:latin typeface="Cambria" panose="02040503050406030204" pitchFamily="18" charset="0"/>
                <a:ea typeface="Cambria" panose="02040503050406030204" pitchFamily="18" charset="0"/>
              </a:rPr>
              <a:t>line tools or any other </a:t>
            </a:r>
            <a:r>
              <a:rPr lang="en-US" sz="1900" i="1" dirty="0">
                <a:solidFill>
                  <a:srgbClr val="FF0000"/>
                </a:solidFill>
                <a:latin typeface="Cambria" panose="02040503050406030204" pitchFamily="18" charset="0"/>
                <a:ea typeface="Cambria" panose="02040503050406030204" pitchFamily="18" charset="0"/>
              </a:rPr>
              <a:t>suitable</a:t>
            </a:r>
            <a:r>
              <a:rPr lang="en-US" sz="1900" i="1" dirty="0">
                <a:latin typeface="Cambria" panose="02040503050406030204" pitchFamily="18" charset="0"/>
                <a:ea typeface="Cambria" panose="02040503050406030204" pitchFamily="18" charset="0"/>
              </a:rPr>
              <a:t> means of determination. </a:t>
            </a:r>
          </a:p>
          <a:p>
            <a:pPr algn="l"/>
            <a:r>
              <a:rPr lang="en-US" sz="2000" dirty="0"/>
              <a:t>All of these are subjective.</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GB" sz="2000" dirty="0"/>
              <a:t>For clarity, replace the stated purpose with: “</a:t>
            </a:r>
            <a:r>
              <a:rPr lang="en-US" sz="2000" i="1" dirty="0">
                <a:solidFill>
                  <a:srgbClr val="00B050"/>
                </a:solidFill>
              </a:rPr>
              <a:t>To ensure that all active hardware or software functions are explicitly required for operation or functionality of the network product</a:t>
            </a:r>
            <a:r>
              <a:rPr lang="en-GB" sz="2000" dirty="0"/>
              <a:t>”.</a:t>
            </a:r>
          </a:p>
          <a:p>
            <a:pPr algn="l"/>
            <a:r>
              <a:rPr lang="en-GB" sz="2000" dirty="0"/>
              <a:t>Remove subjectivity from the execution steps by providing explicit information.</a:t>
            </a:r>
          </a:p>
        </p:txBody>
      </p:sp>
    </p:spTree>
    <p:extLst>
      <p:ext uri="{BB962C8B-B14F-4D97-AF65-F5344CB8AC3E}">
        <p14:creationId xmlns:p14="http://schemas.microsoft.com/office/powerpoint/2010/main" val="3552006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850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4.3.2.5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The network product shall not contain software and hardware components that are no longer supported by their vendor, producer or developer.</a:t>
            </a:r>
          </a:p>
          <a:p>
            <a:pPr algn="l"/>
            <a:r>
              <a:rPr lang="en-US" sz="2200" b="1" i="1" dirty="0">
                <a:solidFill>
                  <a:srgbClr val="000000"/>
                </a:solidFill>
                <a:latin typeface="Cambria" panose="02040503050406030204" pitchFamily="18" charset="0"/>
              </a:rPr>
              <a:t>Purpose</a:t>
            </a:r>
          </a:p>
          <a:p>
            <a:pPr algn="l"/>
            <a:r>
              <a:rPr lang="en-US" sz="1900" i="1" u="none" strike="noStrike" baseline="0" dirty="0">
                <a:solidFill>
                  <a:srgbClr val="FF0000"/>
                </a:solidFill>
                <a:latin typeface="Cambria" panose="02040503050406030204" pitchFamily="18" charset="0"/>
              </a:rPr>
              <a:t>To ensure that there is no unsupported software that is running in the network product which is not supported anymore and has reached its end-of-life or end-of-support.</a:t>
            </a:r>
          </a:p>
          <a:p>
            <a:pPr algn="l"/>
            <a:r>
              <a:rPr lang="en-US" sz="2000" b="1" i="1" dirty="0">
                <a:latin typeface="Cambria" panose="02040503050406030204" pitchFamily="18" charset="0"/>
                <a:ea typeface="Cambria" panose="02040503050406030204" pitchFamily="18" charset="0"/>
              </a:rPr>
              <a:t>Execution steps</a:t>
            </a:r>
          </a:p>
          <a:p>
            <a:pPr algn="l"/>
            <a:r>
              <a:rPr lang="en-US" sz="1900" i="1" dirty="0">
                <a:latin typeface="Cambria" panose="02040503050406030204" pitchFamily="18" charset="0"/>
                <a:ea typeface="Cambria" panose="02040503050406030204" pitchFamily="18" charset="0"/>
              </a:rPr>
              <a:t>The accredited evaluator's test lab is required to execute the following steps: </a:t>
            </a:r>
          </a:p>
          <a:p>
            <a:pPr algn="l"/>
            <a:r>
              <a:rPr lang="en-US" sz="1900" i="1" dirty="0">
                <a:latin typeface="Cambria" panose="02040503050406030204" pitchFamily="18" charset="0"/>
                <a:ea typeface="Cambria" panose="02040503050406030204" pitchFamily="18" charset="0"/>
              </a:rPr>
              <a:t>Identification of the hardware and software components, version information and the kind of support available for the software provided by the vendor, the producer, the developer or other contractual partner of the operator using </a:t>
            </a:r>
            <a:r>
              <a:rPr lang="en-US" sz="1900" i="1" dirty="0">
                <a:solidFill>
                  <a:srgbClr val="FF0000"/>
                </a:solidFill>
                <a:latin typeface="Cambria" panose="02040503050406030204" pitchFamily="18" charset="0"/>
                <a:ea typeface="Cambria" panose="02040503050406030204" pitchFamily="18" charset="0"/>
              </a:rPr>
              <a:t>any tool or any other suitable </a:t>
            </a:r>
            <a:r>
              <a:rPr lang="en-US" sz="1900" i="1" dirty="0">
                <a:latin typeface="Cambria" panose="02040503050406030204" pitchFamily="18" charset="0"/>
                <a:ea typeface="Cambria" panose="02040503050406030204" pitchFamily="18" charset="0"/>
              </a:rPr>
              <a:t>means of determination. </a:t>
            </a:r>
          </a:p>
          <a:p>
            <a:pPr algn="l"/>
            <a:r>
              <a:rPr lang="en-US" sz="2000" dirty="0"/>
              <a:t>The tester should not be responsible for all of these actions.</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GB" sz="1900" dirty="0">
                <a:latin typeface="Cambria" panose="02040503050406030204" pitchFamily="18" charset="0"/>
                <a:ea typeface="Cambria" panose="02040503050406030204" pitchFamily="18" charset="0"/>
              </a:rPr>
              <a:t>For clarity, replace the stated purpose with: “</a:t>
            </a:r>
            <a:r>
              <a:rPr lang="en-US" sz="1900" i="1" dirty="0">
                <a:solidFill>
                  <a:srgbClr val="00B050"/>
                </a:solidFill>
                <a:latin typeface="Cambria" panose="02040503050406030204" pitchFamily="18" charset="0"/>
                <a:ea typeface="Cambria" panose="02040503050406030204" pitchFamily="18" charset="0"/>
              </a:rPr>
              <a:t>To ensure that all active software </a:t>
            </a:r>
            <a:r>
              <a:rPr lang="en-US" sz="1900" i="1" u="none" strike="noStrike" baseline="0" dirty="0">
                <a:solidFill>
                  <a:srgbClr val="00B050"/>
                </a:solidFill>
                <a:latin typeface="Cambria" panose="02040503050406030204" pitchFamily="18" charset="0"/>
                <a:ea typeface="Cambria" panose="02040503050406030204" pitchFamily="18" charset="0"/>
              </a:rPr>
              <a:t>running in the network product has not reached either its end-of-life or end-of-support, and is still supported”</a:t>
            </a:r>
          </a:p>
          <a:p>
            <a:pPr algn="l"/>
            <a:r>
              <a:rPr lang="en-US" sz="1900" u="none" strike="noStrike" baseline="0" dirty="0">
                <a:latin typeface="Cambria" panose="02040503050406030204" pitchFamily="18" charset="0"/>
                <a:ea typeface="Cambria" panose="02040503050406030204" pitchFamily="18" charset="0"/>
              </a:rPr>
              <a:t>Rewrite the execution steps such that the tester is validating the vendor claims and how this ought to be done</a:t>
            </a:r>
          </a:p>
          <a:p>
            <a:pPr algn="l"/>
            <a:r>
              <a:rPr lang="en-GB" sz="1900" dirty="0">
                <a:latin typeface="Cambria" panose="02040503050406030204" pitchFamily="18" charset="0"/>
                <a:ea typeface="Cambria" panose="02040503050406030204" pitchFamily="18" charset="0"/>
              </a:rPr>
              <a:t>Remove subjectivity from the execution steps by providing explicit information</a:t>
            </a:r>
            <a:r>
              <a:rPr lang="en-GB" sz="18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5578575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4.3.2.7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Filesystem Authorization privileges</a:t>
            </a:r>
          </a:p>
          <a:p>
            <a:pPr algn="l"/>
            <a:r>
              <a:rPr lang="en-US" sz="2200" b="1" i="1" dirty="0">
                <a:solidFill>
                  <a:srgbClr val="000000"/>
                </a:solidFill>
                <a:latin typeface="Cambria" panose="02040503050406030204" pitchFamily="18" charset="0"/>
              </a:rPr>
              <a:t>Purpose</a:t>
            </a:r>
          </a:p>
          <a:p>
            <a:pPr algn="l"/>
            <a:r>
              <a:rPr lang="en-US" sz="1900" i="1" dirty="0">
                <a:solidFill>
                  <a:srgbClr val="FF0000"/>
                </a:solidFill>
                <a:latin typeface="Cambria" panose="02040503050406030204" pitchFamily="18" charset="0"/>
                <a:ea typeface="Cambria" panose="02040503050406030204" pitchFamily="18" charset="0"/>
              </a:rPr>
              <a:t>Verify that only users that are authorized to modify files, data, directories or file systems have the necessary privileges to do so. </a:t>
            </a:r>
          </a:p>
          <a:p>
            <a:pPr algn="l"/>
            <a:r>
              <a:rPr lang="en-US" sz="2000" dirty="0"/>
              <a:t>This seems a strange way to express what should be a negative requirement.  It would be better expressed as suggested below.</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900" dirty="0">
                <a:latin typeface="Cambria" panose="02040503050406030204" pitchFamily="18" charset="0"/>
                <a:ea typeface="Cambria" panose="02040503050406030204" pitchFamily="18" charset="0"/>
              </a:rPr>
              <a:t>Change the </a:t>
            </a:r>
            <a:r>
              <a:rPr lang="en-US" sz="1900" i="1" dirty="0">
                <a:latin typeface="Cambria" panose="02040503050406030204" pitchFamily="18" charset="0"/>
                <a:ea typeface="Cambria" panose="02040503050406030204" pitchFamily="18" charset="0"/>
              </a:rPr>
              <a:t>Purpose</a:t>
            </a:r>
            <a:r>
              <a:rPr lang="en-US" sz="1900" dirty="0">
                <a:latin typeface="Cambria" panose="02040503050406030204" pitchFamily="18" charset="0"/>
                <a:ea typeface="Cambria" panose="02040503050406030204" pitchFamily="18" charset="0"/>
              </a:rPr>
              <a:t> clause text to: </a:t>
            </a:r>
            <a:r>
              <a:rPr lang="en-US" sz="1800" dirty="0"/>
              <a:t>"</a:t>
            </a:r>
            <a:r>
              <a:rPr lang="en-US" sz="1800" i="1" dirty="0">
                <a:solidFill>
                  <a:srgbClr val="00B050"/>
                </a:solidFill>
              </a:rPr>
              <a:t>Verify that users that are not </a:t>
            </a:r>
            <a:r>
              <a:rPr lang="en-US" sz="1800" i="1" dirty="0" err="1">
                <a:solidFill>
                  <a:srgbClr val="00B050"/>
                </a:solidFill>
              </a:rPr>
              <a:t>authorised</a:t>
            </a:r>
            <a:r>
              <a:rPr lang="en-US" sz="1800" i="1" dirty="0">
                <a:solidFill>
                  <a:srgbClr val="00B050"/>
                </a:solidFill>
              </a:rPr>
              <a:t> to modify files, data, directories or file systems do not have the privileges to do so</a:t>
            </a:r>
            <a:r>
              <a:rPr lang="en-US" sz="1800" dirty="0"/>
              <a:t>"</a:t>
            </a:r>
            <a:r>
              <a:rPr lang="en-US" sz="1900" dirty="0">
                <a:latin typeface="Cambria" panose="02040503050406030204" pitchFamily="18" charset="0"/>
                <a:ea typeface="Cambria" panose="02040503050406030204" pitchFamily="18" charset="0"/>
              </a:rPr>
              <a:t>.</a:t>
            </a:r>
            <a:endParaRPr lang="en-GB" sz="1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3746830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4.3.3.1.2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Minimized kernel network functions </a:t>
            </a:r>
            <a:r>
              <a:rPr lang="en-US" sz="1700" b="1" i="1" u="none" strike="noStrike" baseline="0" dirty="0">
                <a:solidFill>
                  <a:srgbClr val="000000"/>
                </a:solidFill>
                <a:latin typeface="Cambria" panose="02040503050406030204" pitchFamily="18" charset="0"/>
              </a:rPr>
              <a:t>(TC_ IP_MULTICAST_HANDLING)</a:t>
            </a:r>
          </a:p>
          <a:p>
            <a:pPr algn="l"/>
            <a:r>
              <a:rPr lang="en-US" sz="2000" b="1" i="1" dirty="0"/>
              <a:t>Purpose</a:t>
            </a:r>
          </a:p>
          <a:p>
            <a:pPr algn="l"/>
            <a:r>
              <a:rPr lang="en-US" sz="1800" i="1" dirty="0"/>
              <a:t>In particular this test case verifies that packets with IP source or destination address belonging to the multicast IP ranges (224.0.0.0 through 239.255.255.255) are not handled by the network product. </a:t>
            </a:r>
          </a:p>
          <a:p>
            <a:pPr algn="l"/>
            <a:r>
              <a:rPr lang="en-US" sz="1800" dirty="0">
                <a:latin typeface="Cambria" panose="02040503050406030204" pitchFamily="18" charset="0"/>
                <a:ea typeface="Cambria" panose="02040503050406030204" pitchFamily="18" charset="0"/>
              </a:rPr>
              <a:t>The execution steps do not align to the stated purpose.</a:t>
            </a:r>
            <a:endParaRPr lang="en-US" sz="1800" b="1" dirty="0"/>
          </a:p>
          <a:p>
            <a:pPr algn="l"/>
            <a:r>
              <a:rPr lang="en-US" sz="2000" b="1" i="1" dirty="0"/>
              <a:t>Pre-conditions</a:t>
            </a:r>
          </a:p>
          <a:p>
            <a:pPr algn="l"/>
            <a:r>
              <a:rPr lang="en-US" sz="1800" i="1" dirty="0"/>
              <a:t>Network traffic analyser on the network product or an external traffic analyser directly connected to the network product is available</a:t>
            </a:r>
          </a:p>
          <a:p>
            <a:pPr algn="l"/>
            <a:r>
              <a:rPr lang="en-US" sz="1800" dirty="0"/>
              <a:t>This is a pre-condition but the test execution steps do not make use of it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Verify that none of the network product's interfaces is running Multicast (</a:t>
            </a:r>
            <a:r>
              <a:rPr lang="en-US" sz="1800" i="1" dirty="0">
                <a:solidFill>
                  <a:srgbClr val="FF0000"/>
                </a:solidFill>
                <a:latin typeface="Cambria" panose="02040503050406030204" pitchFamily="18" charset="0"/>
                <a:ea typeface="Cambria" panose="02040503050406030204" pitchFamily="18" charset="0"/>
              </a:rPr>
              <a:t>e.g.</a:t>
            </a:r>
            <a:r>
              <a:rPr lang="en-US" sz="1800" i="1" dirty="0">
                <a:latin typeface="Cambria" panose="02040503050406030204" pitchFamily="18" charset="0"/>
                <a:ea typeface="Cambria" panose="02040503050406030204" pitchFamily="18" charset="0"/>
              </a:rPr>
              <a:t> typing command </a:t>
            </a:r>
            <a:r>
              <a:rPr lang="en-US" sz="1800" i="1" dirty="0" err="1">
                <a:latin typeface="Cambria" panose="02040503050406030204" pitchFamily="18" charset="0"/>
                <a:ea typeface="Cambria" panose="02040503050406030204" pitchFamily="18" charset="0"/>
              </a:rPr>
              <a:t>ip</a:t>
            </a:r>
            <a:r>
              <a:rPr lang="en-US" sz="1800" i="1" dirty="0">
                <a:latin typeface="Cambria" panose="02040503050406030204" pitchFamily="18" charset="0"/>
                <a:ea typeface="Cambria" panose="02040503050406030204" pitchFamily="18" charset="0"/>
              </a:rPr>
              <a:t> </a:t>
            </a:r>
            <a:r>
              <a:rPr lang="en-US" sz="1800" i="1" dirty="0" err="1">
                <a:latin typeface="Cambria" panose="02040503050406030204" pitchFamily="18" charset="0"/>
                <a:ea typeface="Cambria" panose="02040503050406030204" pitchFamily="18" charset="0"/>
              </a:rPr>
              <a:t>maddr</a:t>
            </a:r>
            <a:r>
              <a:rPr lang="en-US" sz="1800" i="1" dirty="0">
                <a:latin typeface="Cambria" panose="02040503050406030204" pitchFamily="18" charset="0"/>
                <a:ea typeface="Cambria" panose="02040503050406030204" pitchFamily="18" charset="0"/>
              </a:rPr>
              <a:t> or </a:t>
            </a:r>
            <a:r>
              <a:rPr lang="en-US" sz="1800" i="1" dirty="0" err="1">
                <a:latin typeface="Cambria" panose="02040503050406030204" pitchFamily="18" charset="0"/>
                <a:ea typeface="Cambria" panose="02040503050406030204" pitchFamily="18" charset="0"/>
              </a:rPr>
              <a:t>ifconfig</a:t>
            </a:r>
            <a:r>
              <a:rPr lang="en-US" sz="1800" i="1" dirty="0">
                <a:latin typeface="Cambria" panose="02040503050406030204" pitchFamily="18" charset="0"/>
                <a:ea typeface="Cambria" panose="02040503050406030204" pitchFamily="18" charset="0"/>
              </a:rPr>
              <a:t> on any Unix® based platform) </a:t>
            </a:r>
          </a:p>
          <a:p>
            <a:pPr algn="l"/>
            <a:r>
              <a:rPr lang="en-US" sz="1800" dirty="0">
                <a:latin typeface="Cambria" panose="02040503050406030204" pitchFamily="18" charset="0"/>
                <a:ea typeface="Cambria" panose="02040503050406030204" pitchFamily="18" charset="0"/>
              </a:rPr>
              <a:t>Examples are subjective and this requires a tester to have knowledge of all network products OS.</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Rewrite the test case so it is objective and meets the stated purpose</a:t>
            </a:r>
          </a:p>
        </p:txBody>
      </p:sp>
    </p:spTree>
    <p:extLst>
      <p:ext uri="{BB962C8B-B14F-4D97-AF65-F5344CB8AC3E}">
        <p14:creationId xmlns:p14="http://schemas.microsoft.com/office/powerpoint/2010/main" val="3238914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4.3.3.1.2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Minimized kernel network functions </a:t>
            </a:r>
          </a:p>
          <a:p>
            <a:pPr algn="l"/>
            <a:r>
              <a:rPr lang="en-US" sz="2000" b="1" i="1" dirty="0">
                <a:latin typeface="Cambria" panose="02040503050406030204" pitchFamily="18" charset="0"/>
                <a:ea typeface="Cambria" panose="02040503050406030204" pitchFamily="18" charset="0"/>
              </a:rPr>
              <a:t>Execution steps</a:t>
            </a:r>
          </a:p>
          <a:p>
            <a:pPr algn="l"/>
            <a:r>
              <a:rPr lang="en-US" sz="1800" dirty="0">
                <a:latin typeface="Cambria" panose="02040503050406030204" pitchFamily="18" charset="0"/>
                <a:ea typeface="Cambria" panose="02040503050406030204" pitchFamily="18" charset="0"/>
              </a:rPr>
              <a:t>This clause covers 4 different test cases, each with a different "Test Name", "Purpose", "Procedure and Execution steps", "Expected results" and "Expected format of evidence".</a:t>
            </a:r>
          </a:p>
          <a:p>
            <a:pPr algn="l"/>
            <a:r>
              <a:rPr lang="en-US" sz="1800" dirty="0">
                <a:latin typeface="Cambria" panose="02040503050406030204" pitchFamily="18" charset="0"/>
                <a:ea typeface="Cambria" panose="02040503050406030204" pitchFamily="18" charset="0"/>
              </a:rPr>
              <a:t>This seems quite confusing for the reader.  Could, each of these test be sub-divided into separate sections?</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Consider sub-dividing the 4 test cases presented in clause 4.3.3.1.2 into separate clauses..</a:t>
            </a:r>
          </a:p>
        </p:txBody>
      </p:sp>
    </p:spTree>
    <p:extLst>
      <p:ext uri="{BB962C8B-B14F-4D97-AF65-F5344CB8AC3E}">
        <p14:creationId xmlns:p14="http://schemas.microsoft.com/office/powerpoint/2010/main" val="1033437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4.3.3.1.3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Syn Flood Prevention </a:t>
            </a:r>
          </a:p>
          <a:p>
            <a:pPr algn="l"/>
            <a:r>
              <a:rPr lang="en-US" sz="2000" b="1" i="1" dirty="0">
                <a:latin typeface="Cambria" panose="02040503050406030204" pitchFamily="18" charset="0"/>
                <a:ea typeface="Cambria" panose="02040503050406030204" pitchFamily="18" charset="0"/>
              </a:rPr>
              <a:t>Comment</a:t>
            </a:r>
          </a:p>
          <a:p>
            <a:pPr algn="l"/>
            <a:r>
              <a:rPr lang="en-US" sz="1800" b="0" i="0" dirty="0">
                <a:solidFill>
                  <a:srgbClr val="000000"/>
                </a:solidFill>
                <a:effectLst/>
                <a:latin typeface="Calibri" panose="020F0502020204030204" pitchFamily="34" charset="0"/>
              </a:rPr>
              <a:t>The title of Section 4.3.3.1.3 is "</a:t>
            </a:r>
            <a:r>
              <a:rPr lang="en-US" sz="1800" b="0" i="1" dirty="0">
                <a:solidFill>
                  <a:srgbClr val="000000"/>
                </a:solidFill>
                <a:effectLst/>
                <a:latin typeface="Calibri" panose="020F0502020204030204" pitchFamily="34" charset="0"/>
              </a:rPr>
              <a:t>No automatic launch </a:t>
            </a:r>
            <a:r>
              <a:rPr lang="en-US" sz="1800" b="0" i="1" dirty="0">
                <a:solidFill>
                  <a:srgbClr val="FF0000"/>
                </a:solidFill>
                <a:effectLst/>
                <a:latin typeface="Calibri" panose="020F0502020204030204" pitchFamily="34" charset="0"/>
              </a:rPr>
              <a:t>of</a:t>
            </a:r>
            <a:r>
              <a:rPr lang="en-US" sz="1800" b="0" i="1" dirty="0">
                <a:solidFill>
                  <a:srgbClr val="000000"/>
                </a:solidFill>
                <a:effectLst/>
                <a:latin typeface="Calibri" panose="020F0502020204030204" pitchFamily="34" charset="0"/>
              </a:rPr>
              <a:t> removable media</a:t>
            </a:r>
            <a:r>
              <a:rPr lang="en-US" sz="1800" b="0" i="0" dirty="0">
                <a:solidFill>
                  <a:srgbClr val="000000"/>
                </a:solidFill>
                <a:effectLst/>
                <a:latin typeface="Calibri" panose="020F0502020204030204" pitchFamily="34" charset="0"/>
              </a:rPr>
              <a:t>" and the text for the requirement name states: "</a:t>
            </a:r>
            <a:r>
              <a:rPr lang="en-US" sz="1800" b="0" i="1" dirty="0">
                <a:solidFill>
                  <a:srgbClr val="000000"/>
                </a:solidFill>
                <a:effectLst/>
                <a:latin typeface="Calibri" panose="020F0502020204030204" pitchFamily="34" charset="0"/>
              </a:rPr>
              <a:t>Requirement name: No automatic launch </a:t>
            </a:r>
            <a:r>
              <a:rPr lang="en-US" sz="1800" b="0" i="1" dirty="0">
                <a:solidFill>
                  <a:srgbClr val="FF0000"/>
                </a:solidFill>
                <a:effectLst/>
                <a:latin typeface="Calibri" panose="020F0502020204030204" pitchFamily="34" charset="0"/>
              </a:rPr>
              <a:t>of</a:t>
            </a:r>
            <a:r>
              <a:rPr lang="en-US" sz="1800" b="0" i="1" dirty="0">
                <a:solidFill>
                  <a:srgbClr val="000000"/>
                </a:solidFill>
                <a:effectLst/>
                <a:latin typeface="Calibri" panose="020F0502020204030204" pitchFamily="34" charset="0"/>
              </a:rPr>
              <a:t> </a:t>
            </a:r>
            <a:r>
              <a:rPr lang="en-US" sz="1800" b="0" i="1" dirty="0" err="1">
                <a:solidFill>
                  <a:srgbClr val="000000"/>
                </a:solidFill>
                <a:effectLst/>
                <a:latin typeface="Calibri" panose="020F0502020204030204" pitchFamily="34" charset="0"/>
              </a:rPr>
              <a:t>removerable</a:t>
            </a:r>
            <a:r>
              <a:rPr lang="en-US" sz="1800" b="0" i="1" dirty="0">
                <a:solidFill>
                  <a:srgbClr val="000000"/>
                </a:solidFill>
                <a:effectLst/>
                <a:latin typeface="Calibri" panose="020F0502020204030204" pitchFamily="34" charset="0"/>
              </a:rPr>
              <a:t> media</a:t>
            </a:r>
            <a:r>
              <a:rPr lang="en-US" sz="1800" b="0" i="0" dirty="0">
                <a:solidFill>
                  <a:srgbClr val="000000"/>
                </a:solidFill>
                <a:effectLst/>
                <a:latin typeface="Calibri" panose="020F0502020204030204" pitchFamily="34" charset="0"/>
              </a:rPr>
              <a:t>".</a:t>
            </a:r>
            <a:endParaRPr lang="en-US" sz="1800" b="0" i="0" dirty="0">
              <a:solidFill>
                <a:srgbClr val="000000"/>
              </a:solidFill>
              <a:effectLst/>
              <a:latin typeface="Segoe UI" panose="020B0502040204020203" pitchFamily="34" charset="0"/>
            </a:endParaRPr>
          </a:p>
          <a:p>
            <a:pPr algn="l"/>
            <a:r>
              <a:rPr lang="en-US" sz="1800" b="0" i="0" dirty="0">
                <a:solidFill>
                  <a:srgbClr val="000000"/>
                </a:solidFill>
                <a:effectLst/>
                <a:latin typeface="Calibri" panose="020F0502020204030204" pitchFamily="34" charset="0"/>
              </a:rPr>
              <a:t>This is grammatically incorrect and conveys a different meaning. And, confuses the object and subject of the clause. In this particular case, what is being automatically launched: the removable media or the Network Product?</a:t>
            </a:r>
            <a:endParaRPr lang="en-US" sz="1800" b="0" i="0" dirty="0">
              <a:solidFill>
                <a:srgbClr val="000000"/>
              </a:solidFill>
              <a:effectLst/>
              <a:latin typeface="Segoe UI" panose="020B0502040204020203" pitchFamily="34" charset="0"/>
            </a:endParaRPr>
          </a:p>
          <a:p>
            <a:pPr algn="l"/>
            <a:r>
              <a:rPr lang="en-US" sz="1800" b="0" i="0" dirty="0">
                <a:solidFill>
                  <a:srgbClr val="000000"/>
                </a:solidFill>
                <a:effectLst/>
                <a:latin typeface="Calibri" panose="020F0502020204030204" pitchFamily="34" charset="0"/>
              </a:rPr>
              <a:t>What is presumably meant here is "</a:t>
            </a:r>
            <a:r>
              <a:rPr lang="en-US" sz="1800" b="0" i="1" dirty="0">
                <a:solidFill>
                  <a:srgbClr val="000000"/>
                </a:solidFill>
                <a:effectLst/>
                <a:latin typeface="Calibri" panose="020F0502020204030204" pitchFamily="34" charset="0"/>
              </a:rPr>
              <a:t>No automatic launch </a:t>
            </a:r>
            <a:r>
              <a:rPr lang="en-US" sz="1800" b="0" i="1" dirty="0">
                <a:solidFill>
                  <a:srgbClr val="FF0000"/>
                </a:solidFill>
                <a:effectLst/>
                <a:latin typeface="Calibri" panose="020F0502020204030204" pitchFamily="34" charset="0"/>
              </a:rPr>
              <a:t>from </a:t>
            </a:r>
            <a:r>
              <a:rPr lang="en-US" sz="1800" b="0" i="1" dirty="0">
                <a:solidFill>
                  <a:srgbClr val="000000"/>
                </a:solidFill>
                <a:effectLst/>
                <a:latin typeface="Calibri" panose="020F0502020204030204" pitchFamily="34" charset="0"/>
              </a:rPr>
              <a:t>removable media</a:t>
            </a:r>
            <a:r>
              <a:rPr lang="en-US" sz="1800" b="0" i="0" dirty="0">
                <a:solidFill>
                  <a:srgbClr val="000000"/>
                </a:solidFill>
                <a:effectLst/>
                <a:latin typeface="Calibri" panose="020F0502020204030204" pitchFamily="34" charset="0"/>
              </a:rPr>
              <a:t>"</a:t>
            </a:r>
            <a:endParaRPr lang="en-US" sz="1800" b="0" i="0" dirty="0">
              <a:solidFill>
                <a:srgbClr val="000000"/>
              </a:solidFill>
              <a:effectLst/>
              <a:latin typeface="Segoe UI" panose="020B0502040204020203" pitchFamily="34" charset="0"/>
            </a:endParaRPr>
          </a:p>
          <a:p>
            <a:pPr algn="l"/>
            <a:r>
              <a:rPr lang="en-US" sz="1800" b="0" i="0" dirty="0">
                <a:solidFill>
                  <a:srgbClr val="000000"/>
                </a:solidFill>
                <a:effectLst/>
                <a:latin typeface="Calibri" panose="020F0502020204030204" pitchFamily="34" charset="0"/>
              </a:rPr>
              <a:t>The two statements have very different meanings.</a:t>
            </a:r>
            <a:endParaRPr lang="en-US" sz="1800" b="0" i="0" dirty="0">
              <a:solidFill>
                <a:srgbClr val="000000"/>
              </a:solidFill>
              <a:effectLst/>
              <a:latin typeface="Segoe UI" panose="020B0502040204020203" pitchFamily="34" charset="0"/>
            </a:endParaRP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Check the meaning here and correct, if necessary..</a:t>
            </a:r>
          </a:p>
        </p:txBody>
      </p:sp>
    </p:spTree>
    <p:extLst>
      <p:ext uri="{BB962C8B-B14F-4D97-AF65-F5344CB8AC3E}">
        <p14:creationId xmlns:p14="http://schemas.microsoft.com/office/powerpoint/2010/main" val="4292711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ISO 17025 Definitions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b="1" i="1" u="none" strike="noStrike" baseline="0" dirty="0">
                <a:solidFill>
                  <a:srgbClr val="000000"/>
                </a:solidFill>
                <a:latin typeface="Cambria" panose="02040503050406030204" pitchFamily="18" charset="0"/>
              </a:rPr>
              <a:t>impartiality</a:t>
            </a:r>
            <a:endParaRPr lang="en-GB" sz="1800" b="0" i="1" u="none" strike="noStrike" baseline="0" dirty="0">
              <a:solidFill>
                <a:srgbClr val="000000"/>
              </a:solidFill>
              <a:latin typeface="Cambria" panose="02040503050406030204" pitchFamily="18" charset="0"/>
            </a:endParaRPr>
          </a:p>
          <a:p>
            <a:pPr algn="l"/>
            <a:r>
              <a:rPr lang="en-GB" sz="1800" b="0" i="0" u="none" strike="noStrike" baseline="0" dirty="0">
                <a:solidFill>
                  <a:srgbClr val="000000"/>
                </a:solidFill>
                <a:latin typeface="Cambria" panose="02040503050406030204" pitchFamily="18" charset="0"/>
              </a:rPr>
              <a:t>presence of </a:t>
            </a:r>
            <a:r>
              <a:rPr lang="en-GB" sz="1800" b="1" i="0" u="none" strike="noStrike" baseline="0" dirty="0">
                <a:solidFill>
                  <a:srgbClr val="00B050"/>
                </a:solidFill>
                <a:latin typeface="Cambria" panose="02040503050406030204" pitchFamily="18" charset="0"/>
              </a:rPr>
              <a:t>objectivity</a:t>
            </a:r>
          </a:p>
          <a:p>
            <a:pPr algn="l"/>
            <a:r>
              <a:rPr lang="en-US" sz="1800" b="0" i="0" u="none" strike="noStrike" baseline="0" dirty="0">
                <a:solidFill>
                  <a:srgbClr val="000000"/>
                </a:solidFill>
                <a:latin typeface="Cambria" panose="02040503050406030204" pitchFamily="18" charset="0"/>
              </a:rPr>
              <a:t>Note 1 to entry: Objectivity means that conflicts of interest do not exist, or are resolved so as not to adversely influence subsequent activities of the </a:t>
            </a:r>
            <a:r>
              <a:rPr lang="en-US" sz="1800" b="0" u="none" strike="noStrike" baseline="0" dirty="0">
                <a:solidFill>
                  <a:srgbClr val="000000"/>
                </a:solidFill>
                <a:latin typeface="Cambria" panose="02040503050406030204" pitchFamily="18" charset="0"/>
              </a:rPr>
              <a:t>laboratory</a:t>
            </a:r>
            <a:r>
              <a:rPr lang="en-US" sz="1800" b="0" i="0" u="none" strike="noStrike" baseline="0" dirty="0">
                <a:solidFill>
                  <a:srgbClr val="000000"/>
                </a:solidFill>
                <a:latin typeface="Cambria" panose="02040503050406030204" pitchFamily="18" charset="0"/>
              </a:rPr>
              <a:t>.</a:t>
            </a:r>
          </a:p>
          <a:p>
            <a:pPr algn="l"/>
            <a:r>
              <a:rPr lang="en-US" sz="1800" b="0" i="0" u="none" strike="noStrike" baseline="0" dirty="0">
                <a:solidFill>
                  <a:srgbClr val="000000"/>
                </a:solidFill>
                <a:latin typeface="Cambria" panose="02040503050406030204" pitchFamily="18" charset="0"/>
              </a:rPr>
              <a:t>Note 2 to entry: Other terms that are useful in conveying the element of impartiality include “freedom from conflict of interests”, “</a:t>
            </a:r>
            <a:r>
              <a:rPr lang="en-US" sz="1800" b="1" i="0" u="none" strike="noStrike" baseline="0" dirty="0">
                <a:solidFill>
                  <a:srgbClr val="00B050"/>
                </a:solidFill>
                <a:latin typeface="Cambria" panose="02040503050406030204" pitchFamily="18" charset="0"/>
              </a:rPr>
              <a:t>freedom from bias</a:t>
            </a:r>
            <a:r>
              <a:rPr lang="en-US" sz="1800" b="0" i="0" u="none" strike="noStrike" baseline="0" dirty="0">
                <a:solidFill>
                  <a:srgbClr val="000000"/>
                </a:solidFill>
                <a:latin typeface="Cambria" panose="02040503050406030204" pitchFamily="18" charset="0"/>
              </a:rPr>
              <a:t>”, “lack of prejudice”, “</a:t>
            </a:r>
            <a:r>
              <a:rPr lang="en-US" sz="1800" b="1" i="0" u="none" strike="noStrike" baseline="0" dirty="0">
                <a:solidFill>
                  <a:srgbClr val="00B050"/>
                </a:solidFill>
                <a:latin typeface="Cambria" panose="02040503050406030204" pitchFamily="18" charset="0"/>
              </a:rPr>
              <a:t>neutrality</a:t>
            </a:r>
            <a:r>
              <a:rPr lang="en-US" sz="1800" b="0" i="0" u="none" strike="noStrike" baseline="0" dirty="0">
                <a:solidFill>
                  <a:srgbClr val="000000"/>
                </a:solidFill>
                <a:latin typeface="Cambria" panose="02040503050406030204" pitchFamily="18" charset="0"/>
              </a:rPr>
              <a:t>”, “fairness”, “open-mindedness”, “even-handedness”, “detachment”, “balance”.</a:t>
            </a:r>
          </a:p>
          <a:p>
            <a:pPr algn="just"/>
            <a:r>
              <a:rPr lang="en-GB" b="1" i="1" u="none" strike="noStrike" baseline="0" dirty="0">
                <a:solidFill>
                  <a:srgbClr val="000000"/>
                </a:solidFill>
                <a:latin typeface="Cambria" panose="02040503050406030204" pitchFamily="18" charset="0"/>
              </a:rPr>
              <a:t>verification</a:t>
            </a:r>
            <a:endParaRPr lang="en-GB" sz="1800" b="0" i="1" u="none" strike="noStrike" baseline="0" dirty="0">
              <a:solidFill>
                <a:srgbClr val="000000"/>
              </a:solidFill>
              <a:latin typeface="Cambria" panose="02040503050406030204" pitchFamily="18" charset="0"/>
            </a:endParaRPr>
          </a:p>
          <a:p>
            <a:pPr algn="just"/>
            <a:r>
              <a:rPr lang="en-US" sz="1800" b="0" i="0" u="none" strike="noStrike" baseline="0" dirty="0">
                <a:solidFill>
                  <a:srgbClr val="000000"/>
                </a:solidFill>
                <a:latin typeface="Cambria" panose="02040503050406030204" pitchFamily="18" charset="0"/>
              </a:rPr>
              <a:t>provision of objective evidence that a given item fulfils specified requirements</a:t>
            </a:r>
          </a:p>
          <a:p>
            <a:pPr algn="just"/>
            <a:r>
              <a:rPr lang="en-GB" b="1" i="1" u="none" strike="noStrike" baseline="0" dirty="0">
                <a:solidFill>
                  <a:srgbClr val="000000"/>
                </a:solidFill>
                <a:latin typeface="Cambria" panose="02040503050406030204" pitchFamily="18" charset="0"/>
              </a:rPr>
              <a:t>validation</a:t>
            </a:r>
            <a:r>
              <a:rPr lang="en-GB" sz="1800" b="1" i="0" u="none" strike="noStrike" baseline="0" dirty="0">
                <a:solidFill>
                  <a:srgbClr val="000000"/>
                </a:solidFill>
                <a:latin typeface="Cambria" panose="02040503050406030204" pitchFamily="18" charset="0"/>
              </a:rPr>
              <a:t> </a:t>
            </a:r>
            <a:endParaRPr lang="en-GB" sz="1800" b="0" i="0" u="none" strike="noStrike" baseline="0" dirty="0">
              <a:solidFill>
                <a:srgbClr val="000000"/>
              </a:solidFill>
              <a:latin typeface="Cambria" panose="02040503050406030204" pitchFamily="18" charset="0"/>
            </a:endParaRPr>
          </a:p>
          <a:p>
            <a:pPr algn="just"/>
            <a:r>
              <a:rPr lang="en-US" sz="1800" b="0" i="1" u="none" strike="noStrike" baseline="0" dirty="0">
                <a:solidFill>
                  <a:srgbClr val="000000"/>
                </a:solidFill>
                <a:latin typeface="Cambria" panose="02040503050406030204" pitchFamily="18" charset="0"/>
              </a:rPr>
              <a:t>verification </a:t>
            </a:r>
            <a:r>
              <a:rPr lang="en-US" sz="1800" b="0" i="0" u="none" strike="noStrike" baseline="0" dirty="0">
                <a:solidFill>
                  <a:srgbClr val="000000"/>
                </a:solidFill>
                <a:latin typeface="Cambria" panose="02040503050406030204" pitchFamily="18" charset="0"/>
              </a:rPr>
              <a:t>where the specified requirements are adequate for an intended use</a:t>
            </a:r>
            <a:endParaRPr lang="en-GB" dirty="0"/>
          </a:p>
        </p:txBody>
      </p:sp>
    </p:spTree>
    <p:extLst>
      <p:ext uri="{BB962C8B-B14F-4D97-AF65-F5344CB8AC3E}">
        <p14:creationId xmlns:p14="http://schemas.microsoft.com/office/powerpoint/2010/main" val="25511250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4.3.3.1.4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Syn Flood Prevention </a:t>
            </a:r>
          </a:p>
          <a:p>
            <a:pPr algn="l"/>
            <a:r>
              <a:rPr lang="en-US" sz="2000" b="1" i="1" dirty="0">
                <a:latin typeface="Cambria" panose="02040503050406030204" pitchFamily="18" charset="0"/>
                <a:ea typeface="Cambria" panose="02040503050406030204" pitchFamily="18" charset="0"/>
              </a:rPr>
              <a:t>Execution steps</a:t>
            </a:r>
          </a:p>
          <a:p>
            <a:pPr marL="342900" indent="-342900" algn="l">
              <a:buAutoNum type="arabicPeriod"/>
            </a:pPr>
            <a:r>
              <a:rPr lang="en-US" sz="1800" i="1" dirty="0">
                <a:latin typeface="Cambria" panose="02040503050406030204" pitchFamily="18" charset="0"/>
                <a:ea typeface="Cambria" panose="02040503050406030204" pitchFamily="18" charset="0"/>
              </a:rPr>
              <a:t>The tester configures the tool to send </a:t>
            </a:r>
            <a:r>
              <a:rPr lang="en-US" sz="1800" i="1" dirty="0">
                <a:solidFill>
                  <a:srgbClr val="FF0000"/>
                </a:solidFill>
                <a:latin typeface="Cambria" panose="02040503050406030204" pitchFamily="18" charset="0"/>
                <a:ea typeface="Cambria" panose="02040503050406030204" pitchFamily="18" charset="0"/>
              </a:rPr>
              <a:t>a huge amount </a:t>
            </a:r>
            <a:r>
              <a:rPr lang="en-US" sz="1800" i="1" dirty="0">
                <a:latin typeface="Cambria" panose="02040503050406030204" pitchFamily="18" charset="0"/>
                <a:ea typeface="Cambria" panose="02040503050406030204" pitchFamily="18" charset="0"/>
              </a:rPr>
              <a:t>of TCP Syn packets against the Network Product (e.g. hping3 -</a:t>
            </a:r>
            <a:r>
              <a:rPr lang="en-US" sz="1800" i="1" dirty="0" err="1">
                <a:latin typeface="Cambria" panose="02040503050406030204" pitchFamily="18" charset="0"/>
                <a:ea typeface="Cambria" panose="02040503050406030204" pitchFamily="18" charset="0"/>
              </a:rPr>
              <a:t>i</a:t>
            </a:r>
            <a:r>
              <a:rPr lang="en-US" sz="1800" i="1" dirty="0">
                <a:latin typeface="Cambria" panose="02040503050406030204" pitchFamily="18" charset="0"/>
                <a:ea typeface="Cambria" panose="02040503050406030204" pitchFamily="18" charset="0"/>
              </a:rPr>
              <a:t> &lt;waiting time between each packet&gt; -S -p &lt;TCP port&gt; -c &lt;Number of packets&gt; &lt;MME IP&gt;) </a:t>
            </a:r>
          </a:p>
          <a:p>
            <a:pPr marL="342900" indent="-342900" algn="l">
              <a:buAutoNum type="arabicPeriod"/>
            </a:pPr>
            <a:r>
              <a:rPr lang="en-US" sz="1800" i="1" dirty="0">
                <a:latin typeface="Cambria" panose="02040503050406030204" pitchFamily="18" charset="0"/>
                <a:ea typeface="Cambria" panose="02040503050406030204" pitchFamily="18" charset="0"/>
              </a:rPr>
              <a:t>The Network Product is still up and running </a:t>
            </a:r>
            <a:r>
              <a:rPr lang="en-US" sz="1800" i="1" dirty="0">
                <a:solidFill>
                  <a:srgbClr val="FF0000"/>
                </a:solidFill>
                <a:latin typeface="Cambria" panose="02040503050406030204" pitchFamily="18" charset="0"/>
                <a:ea typeface="Cambria" panose="02040503050406030204" pitchFamily="18" charset="0"/>
              </a:rPr>
              <a:t>normally</a:t>
            </a:r>
            <a:r>
              <a:rPr lang="en-US" sz="1800" i="1" dirty="0">
                <a:latin typeface="Cambria" panose="02040503050406030204" pitchFamily="18" charset="0"/>
                <a:ea typeface="Cambria" panose="02040503050406030204" pitchFamily="18" charset="0"/>
              </a:rPr>
              <a:t>, </a:t>
            </a:r>
            <a:r>
              <a:rPr lang="en-US" sz="1800" i="1" dirty="0">
                <a:solidFill>
                  <a:srgbClr val="FF0000"/>
                </a:solidFill>
                <a:latin typeface="Cambria" panose="02040503050406030204" pitchFamily="18" charset="0"/>
                <a:ea typeface="Cambria" panose="02040503050406030204" pitchFamily="18" charset="0"/>
              </a:rPr>
              <a:t>its services </a:t>
            </a:r>
            <a:r>
              <a:rPr lang="en-US" sz="1800" i="1" dirty="0">
                <a:latin typeface="Cambria" panose="02040503050406030204" pitchFamily="18" charset="0"/>
                <a:ea typeface="Cambria" panose="02040503050406030204" pitchFamily="18" charset="0"/>
              </a:rPr>
              <a:t>are still available and reachable, the memory is </a:t>
            </a:r>
            <a:r>
              <a:rPr lang="en-US" sz="1800" i="1" dirty="0">
                <a:solidFill>
                  <a:srgbClr val="FF0000"/>
                </a:solidFill>
                <a:latin typeface="Cambria" panose="02040503050406030204" pitchFamily="18" charset="0"/>
                <a:ea typeface="Cambria" panose="02040503050406030204" pitchFamily="18" charset="0"/>
              </a:rPr>
              <a:t>not exhausted</a:t>
            </a:r>
            <a:r>
              <a:rPr lang="en-US" sz="1800" i="1" dirty="0">
                <a:latin typeface="Cambria" panose="02040503050406030204" pitchFamily="18" charset="0"/>
                <a:ea typeface="Cambria" panose="02040503050406030204" pitchFamily="18" charset="0"/>
              </a:rPr>
              <a:t>, there is no crash</a:t>
            </a:r>
            <a:endParaRPr lang="en-US" sz="1800" dirty="0">
              <a:latin typeface="Cambria" panose="02040503050406030204" pitchFamily="18" charset="0"/>
              <a:ea typeface="Cambria" panose="02040503050406030204" pitchFamily="18" charset="0"/>
            </a:endParaRPr>
          </a:p>
          <a:p>
            <a:pPr algn="l"/>
            <a:r>
              <a:rPr lang="en-US" sz="1800" i="1" dirty="0">
                <a:latin typeface="Cambria" panose="02040503050406030204" pitchFamily="18" charset="0"/>
                <a:ea typeface="Cambria" panose="02040503050406030204" pitchFamily="18" charset="0"/>
              </a:rPr>
              <a:t>“A huge amount” </a:t>
            </a:r>
            <a:r>
              <a:rPr lang="en-US" sz="1800" dirty="0">
                <a:latin typeface="Cambria" panose="02040503050406030204" pitchFamily="18" charset="0"/>
                <a:ea typeface="Cambria" panose="02040503050406030204" pitchFamily="18" charset="0"/>
              </a:rPr>
              <a:t>is subjective.</a:t>
            </a:r>
            <a:r>
              <a:rPr lang="en-US" sz="1800" i="1" dirty="0">
                <a:latin typeface="Cambria" panose="02040503050406030204" pitchFamily="18" charset="0"/>
                <a:ea typeface="Cambria" panose="02040503050406030204" pitchFamily="18" charset="0"/>
              </a:rPr>
              <a:t> </a:t>
            </a:r>
          </a:p>
          <a:p>
            <a:pPr algn="l"/>
            <a:r>
              <a:rPr lang="en-US" sz="1800" dirty="0">
                <a:latin typeface="Cambria" panose="02040503050406030204" pitchFamily="18" charset="0"/>
                <a:ea typeface="Cambria" panose="02040503050406030204" pitchFamily="18" charset="0"/>
              </a:rPr>
              <a:t>How would a tester identify what is normal, which services should still be available and if the memory is exhausted (which is a subjective term)?</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Quantify these terms or reword the test case.</a:t>
            </a:r>
          </a:p>
        </p:txBody>
      </p:sp>
    </p:spTree>
    <p:extLst>
      <p:ext uri="{BB962C8B-B14F-4D97-AF65-F5344CB8AC3E}">
        <p14:creationId xmlns:p14="http://schemas.microsoft.com/office/powerpoint/2010/main" val="11405138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4.3.3.1.6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External file system mount restrictions</a:t>
            </a:r>
          </a:p>
          <a:p>
            <a:pPr algn="l"/>
            <a:r>
              <a:rPr lang="en-US" sz="2000" b="1" i="1" dirty="0">
                <a:latin typeface="Cambria" panose="02040503050406030204" pitchFamily="18" charset="0"/>
                <a:ea typeface="Cambria" panose="02040503050406030204" pitchFamily="18" charset="0"/>
              </a:rPr>
              <a:t>Execution steps</a:t>
            </a:r>
          </a:p>
          <a:p>
            <a:pPr marL="342900" indent="-342900" algn="l">
              <a:buAutoNum type="arabicPeriod" startAt="3"/>
            </a:pPr>
            <a:r>
              <a:rPr lang="en-US" sz="1800" i="1" dirty="0">
                <a:latin typeface="Cambria" panose="02040503050406030204" pitchFamily="18" charset="0"/>
                <a:ea typeface="Cambria" panose="02040503050406030204" pitchFamily="18" charset="0"/>
              </a:rPr>
              <a:t>The tester tries to gain privileged access to system by using </a:t>
            </a:r>
            <a:r>
              <a:rPr lang="en-US" sz="1800" i="1" dirty="0">
                <a:solidFill>
                  <a:srgbClr val="FF0000"/>
                </a:solidFill>
                <a:latin typeface="Cambria" panose="02040503050406030204" pitchFamily="18" charset="0"/>
                <a:ea typeface="Cambria" panose="02040503050406030204" pitchFamily="18" charset="0"/>
              </a:rPr>
              <a:t>a suitable privilege escalation method </a:t>
            </a:r>
            <a:r>
              <a:rPr lang="en-US" sz="1800" i="1" dirty="0">
                <a:latin typeface="Cambria" panose="02040503050406030204" pitchFamily="18" charset="0"/>
                <a:ea typeface="Cambria" panose="02040503050406030204" pitchFamily="18" charset="0"/>
              </a:rPr>
              <a:t>using the contents of the mounted file system and then confirms that privilege escalation doesn't happen.</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a “suitable” method.</a:t>
            </a:r>
          </a:p>
        </p:txBody>
      </p:sp>
    </p:spTree>
    <p:extLst>
      <p:ext uri="{BB962C8B-B14F-4D97-AF65-F5344CB8AC3E}">
        <p14:creationId xmlns:p14="http://schemas.microsoft.com/office/powerpoint/2010/main" val="1237389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lnSpcReduction="1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4.3.4.2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No system privileges for web server. </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relevant system settings and configurations are </a:t>
            </a:r>
            <a:r>
              <a:rPr lang="en-US" sz="1800" i="1" dirty="0">
                <a:solidFill>
                  <a:srgbClr val="FF0000"/>
                </a:solidFill>
                <a:latin typeface="Cambria" panose="02040503050406030204" pitchFamily="18" charset="0"/>
                <a:ea typeface="Cambria" panose="02040503050406030204" pitchFamily="18" charset="0"/>
              </a:rPr>
              <a:t>correct</a:t>
            </a:r>
            <a:r>
              <a:rPr lang="en-US" sz="1800" i="1" dirty="0">
                <a:latin typeface="Cambria" panose="02040503050406030204" pitchFamily="18" charset="0"/>
                <a:ea typeface="Cambria" panose="02040503050406030204" pitchFamily="18" charset="0"/>
              </a:rPr>
              <a:t> to ensure fulfilment of the requirement.</a:t>
            </a:r>
          </a:p>
          <a:p>
            <a:pPr algn="l"/>
            <a:r>
              <a:rPr lang="en-US" sz="1900" b="1" i="1" dirty="0">
                <a:latin typeface="Cambria" panose="02040503050406030204" pitchFamily="18" charset="0"/>
                <a:ea typeface="Cambria" panose="02040503050406030204" pitchFamily="18" charset="0"/>
              </a:rPr>
              <a:t>Expected results</a:t>
            </a:r>
          </a:p>
          <a:p>
            <a:pPr algn="l"/>
            <a:r>
              <a:rPr lang="en-US" sz="1800" i="1" dirty="0">
                <a:solidFill>
                  <a:srgbClr val="FF0000"/>
                </a:solidFill>
                <a:latin typeface="Cambria" panose="02040503050406030204" pitchFamily="18" charset="0"/>
                <a:ea typeface="Cambria" panose="02040503050406030204" pitchFamily="18" charset="0"/>
              </a:rPr>
              <a:t>System settings </a:t>
            </a:r>
            <a:r>
              <a:rPr lang="en-US" sz="1800" i="1" dirty="0">
                <a:latin typeface="Cambria" panose="02040503050406030204" pitchFamily="18" charset="0"/>
                <a:ea typeface="Cambria" panose="02040503050406030204" pitchFamily="18" charset="0"/>
              </a:rPr>
              <a:t>have been found </a:t>
            </a:r>
            <a:r>
              <a:rPr lang="en-US" sz="1800" i="1" dirty="0">
                <a:solidFill>
                  <a:srgbClr val="FF0000"/>
                </a:solidFill>
                <a:latin typeface="Cambria" panose="02040503050406030204" pitchFamily="18" charset="0"/>
                <a:ea typeface="Cambria" panose="02040503050406030204" pitchFamily="18" charset="0"/>
              </a:rPr>
              <a:t>correctly</a:t>
            </a:r>
            <a:r>
              <a:rPr lang="en-US" sz="1800" i="1" dirty="0">
                <a:latin typeface="Cambria" panose="02040503050406030204" pitchFamily="18" charset="0"/>
                <a:ea typeface="Cambria" panose="02040503050406030204" pitchFamily="18" charset="0"/>
              </a:rPr>
              <a:t> set to ensure that no processes will run with system privileges</a:t>
            </a:r>
            <a:r>
              <a:rPr lang="en-US" sz="1800" dirty="0">
                <a:latin typeface="Cambria" panose="02040503050406030204" pitchFamily="18" charset="0"/>
                <a:ea typeface="Cambria" panose="02040503050406030204" pitchFamily="18" charset="0"/>
              </a:rPr>
              <a:t>.</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what is “correct”, which system settings should be checked, and what does “correctly” means.</a:t>
            </a:r>
          </a:p>
        </p:txBody>
      </p:sp>
    </p:spTree>
    <p:extLst>
      <p:ext uri="{BB962C8B-B14F-4D97-AF65-F5344CB8AC3E}">
        <p14:creationId xmlns:p14="http://schemas.microsoft.com/office/powerpoint/2010/main" val="3244322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lnSpcReduction="1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4.3.4.3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Unused HTTP methods shall be deactivated. </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relevant system settings and configurations are </a:t>
            </a:r>
            <a:r>
              <a:rPr lang="en-US" sz="1800" i="1" dirty="0">
                <a:solidFill>
                  <a:srgbClr val="FF0000"/>
                </a:solidFill>
                <a:latin typeface="Cambria" panose="02040503050406030204" pitchFamily="18" charset="0"/>
                <a:ea typeface="Cambria" panose="02040503050406030204" pitchFamily="18" charset="0"/>
              </a:rPr>
              <a:t>correct</a:t>
            </a:r>
            <a:r>
              <a:rPr lang="en-US" sz="1800" i="1" dirty="0">
                <a:latin typeface="Cambria" panose="02040503050406030204" pitchFamily="18" charset="0"/>
                <a:ea typeface="Cambria" panose="02040503050406030204" pitchFamily="18" charset="0"/>
              </a:rPr>
              <a:t> to ensure fulfilment of the requirement.</a:t>
            </a:r>
          </a:p>
          <a:p>
            <a:pPr algn="l"/>
            <a:r>
              <a:rPr lang="en-US" sz="19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System settings and configurations have been found </a:t>
            </a:r>
            <a:r>
              <a:rPr lang="en-US" sz="1800" i="1" dirty="0">
                <a:solidFill>
                  <a:srgbClr val="FF0000"/>
                </a:solidFill>
                <a:latin typeface="Cambria" panose="02040503050406030204" pitchFamily="18" charset="0"/>
                <a:ea typeface="Cambria" panose="02040503050406030204" pitchFamily="18" charset="0"/>
              </a:rPr>
              <a:t>adequately</a:t>
            </a:r>
            <a:r>
              <a:rPr lang="en-US" sz="1800" i="1" dirty="0">
                <a:latin typeface="Cambria" panose="02040503050406030204" pitchFamily="18" charset="0"/>
                <a:ea typeface="Cambria" panose="02040503050406030204" pitchFamily="18" charset="0"/>
              </a:rPr>
              <a:t> set, in all Web components of the system, to ensure that unneeded HTTP methods are deactivated.</a:t>
            </a:r>
            <a:endParaRPr lang="en-US" sz="1800" dirty="0">
              <a:latin typeface="Cambria" panose="02040503050406030204" pitchFamily="18" charset="0"/>
              <a:ea typeface="Cambria" panose="02040503050406030204" pitchFamily="18" charset="0"/>
            </a:endParaRP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what is “correct”, which system settings/configurations should be checked, and what does “adequately” means.</a:t>
            </a:r>
          </a:p>
        </p:txBody>
      </p:sp>
    </p:spTree>
    <p:extLst>
      <p:ext uri="{BB962C8B-B14F-4D97-AF65-F5344CB8AC3E}">
        <p14:creationId xmlns:p14="http://schemas.microsoft.com/office/powerpoint/2010/main" val="7134474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1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4.3.4.4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Any add-ons and components that are not required shall be deactivated. </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relevant system settings and configurations are </a:t>
            </a:r>
            <a:r>
              <a:rPr lang="en-US" sz="1800" i="1" dirty="0">
                <a:solidFill>
                  <a:srgbClr val="FF0000"/>
                </a:solidFill>
                <a:latin typeface="Cambria" panose="02040503050406030204" pitchFamily="18" charset="0"/>
                <a:ea typeface="Cambria" panose="02040503050406030204" pitchFamily="18" charset="0"/>
              </a:rPr>
              <a:t>correct</a:t>
            </a:r>
            <a:r>
              <a:rPr lang="en-US" sz="1800" i="1" dirty="0">
                <a:latin typeface="Cambria" panose="02040503050406030204" pitchFamily="18" charset="0"/>
                <a:ea typeface="Cambria" panose="02040503050406030204" pitchFamily="18" charset="0"/>
              </a:rPr>
              <a:t> to ensure fulfilment of the requirement.</a:t>
            </a:r>
          </a:p>
          <a:p>
            <a:pPr algn="l"/>
            <a:r>
              <a:rPr lang="en-US" sz="19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System settings and configurations have been found </a:t>
            </a:r>
            <a:r>
              <a:rPr lang="en-US" sz="1800" i="1" dirty="0">
                <a:solidFill>
                  <a:srgbClr val="FF0000"/>
                </a:solidFill>
                <a:latin typeface="Cambria" panose="02040503050406030204" pitchFamily="18" charset="0"/>
                <a:ea typeface="Cambria" panose="02040503050406030204" pitchFamily="18" charset="0"/>
              </a:rPr>
              <a:t>adequately</a:t>
            </a:r>
            <a:r>
              <a:rPr lang="en-US" sz="1800" i="1" dirty="0">
                <a:latin typeface="Cambria" panose="02040503050406030204" pitchFamily="18" charset="0"/>
                <a:ea typeface="Cambria" panose="02040503050406030204" pitchFamily="18" charset="0"/>
              </a:rPr>
              <a:t> set, in all Web components of the system, to ensure that unneeded HTTP methods are deactivated.</a:t>
            </a:r>
            <a:endParaRPr lang="en-US" sz="1800" dirty="0">
              <a:latin typeface="Cambria" panose="02040503050406030204" pitchFamily="18" charset="0"/>
              <a:ea typeface="Cambria" panose="02040503050406030204" pitchFamily="18" charset="0"/>
            </a:endParaRP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what is “correct”, which system settings/configurations should be checked, and what does “adequately” means.</a:t>
            </a:r>
          </a:p>
        </p:txBody>
      </p:sp>
    </p:spTree>
    <p:extLst>
      <p:ext uri="{BB962C8B-B14F-4D97-AF65-F5344CB8AC3E}">
        <p14:creationId xmlns:p14="http://schemas.microsoft.com/office/powerpoint/2010/main" val="6549346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4.3.4.5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No compiler, interpreter, or shell via CGI or other server-side scripting. </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relevant system settings and configurations are </a:t>
            </a:r>
            <a:r>
              <a:rPr lang="en-US" sz="1800" i="1" dirty="0">
                <a:solidFill>
                  <a:srgbClr val="FF0000"/>
                </a:solidFill>
                <a:latin typeface="Cambria" panose="02040503050406030204" pitchFamily="18" charset="0"/>
                <a:ea typeface="Cambria" panose="02040503050406030204" pitchFamily="18" charset="0"/>
              </a:rPr>
              <a:t>correct</a:t>
            </a:r>
            <a:r>
              <a:rPr lang="en-US" sz="1800" i="1" dirty="0">
                <a:latin typeface="Cambria" panose="02040503050406030204" pitchFamily="18" charset="0"/>
                <a:ea typeface="Cambria" panose="02040503050406030204" pitchFamily="18" charset="0"/>
              </a:rPr>
              <a:t> to ensure fulfilment of the requirement.</a:t>
            </a:r>
          </a:p>
          <a:p>
            <a:pPr algn="l"/>
            <a:r>
              <a:rPr lang="en-US" sz="19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System settings and configurations have been found </a:t>
            </a:r>
            <a:r>
              <a:rPr lang="en-US" sz="1800" i="1" dirty="0">
                <a:solidFill>
                  <a:srgbClr val="FF0000"/>
                </a:solidFill>
                <a:latin typeface="Cambria" panose="02040503050406030204" pitchFamily="18" charset="0"/>
                <a:ea typeface="Cambria" panose="02040503050406030204" pitchFamily="18" charset="0"/>
              </a:rPr>
              <a:t>adequately</a:t>
            </a:r>
            <a:r>
              <a:rPr lang="en-US" sz="1800" i="1" dirty="0">
                <a:latin typeface="Cambria" panose="02040503050406030204" pitchFamily="18" charset="0"/>
                <a:ea typeface="Cambria" panose="02040503050406030204" pitchFamily="18" charset="0"/>
              </a:rPr>
              <a:t> set, in all Web components of the system, to ensure that unneeded HTTP methods are deactivated.</a:t>
            </a:r>
            <a:endParaRPr lang="en-US" sz="1800" dirty="0">
              <a:latin typeface="Cambria" panose="02040503050406030204" pitchFamily="18" charset="0"/>
              <a:ea typeface="Cambria" panose="02040503050406030204" pitchFamily="18" charset="0"/>
            </a:endParaRP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what is “correct”, which system settings/configurations should be checked, and what does “adequately” means.</a:t>
            </a:r>
          </a:p>
          <a:p>
            <a:pPr algn="l"/>
            <a:r>
              <a:rPr lang="en-US" sz="1800" dirty="0">
                <a:latin typeface="Cambria" panose="02040503050406030204" pitchFamily="18" charset="0"/>
              </a:rPr>
              <a:t>As for other similar tests, these are repeating the requirement, rather than specifying the steps of the testing that is required for the test.</a:t>
            </a:r>
          </a:p>
        </p:txBody>
      </p:sp>
    </p:spTree>
    <p:extLst>
      <p:ext uri="{BB962C8B-B14F-4D97-AF65-F5344CB8AC3E}">
        <p14:creationId xmlns:p14="http://schemas.microsoft.com/office/powerpoint/2010/main" val="32591641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1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4.3.4.8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Access rights for web server configuration </a:t>
            </a:r>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the access rights settings for Web server system configuration files.</a:t>
            </a:r>
          </a:p>
          <a:p>
            <a:pPr algn="l"/>
            <a:r>
              <a:rPr lang="en-US" sz="1800" i="1" dirty="0">
                <a:latin typeface="Cambria" panose="02040503050406030204" pitchFamily="18" charset="0"/>
                <a:ea typeface="Cambria" panose="02040503050406030204" pitchFamily="18" charset="0"/>
              </a:rPr>
              <a:t>Check that </a:t>
            </a:r>
            <a:r>
              <a:rPr lang="en-US" sz="1800" i="1" dirty="0">
                <a:solidFill>
                  <a:srgbClr val="FF0000"/>
                </a:solidFill>
                <a:latin typeface="Cambria" panose="02040503050406030204" pitchFamily="18" charset="0"/>
                <a:ea typeface="Cambria" panose="02040503050406030204" pitchFamily="18" charset="0"/>
              </a:rPr>
              <a:t>relevant</a:t>
            </a:r>
            <a:r>
              <a:rPr lang="en-US" sz="1800" i="1" dirty="0">
                <a:latin typeface="Cambria" panose="02040503050406030204" pitchFamily="18" charset="0"/>
                <a:ea typeface="Cambria" panose="02040503050406030204" pitchFamily="18" charset="0"/>
              </a:rPr>
              <a:t> system settings and configurations are </a:t>
            </a:r>
            <a:r>
              <a:rPr lang="en-US" sz="1800" i="1" dirty="0">
                <a:solidFill>
                  <a:srgbClr val="FF0000"/>
                </a:solidFill>
                <a:latin typeface="Cambria" panose="02040503050406030204" pitchFamily="18" charset="0"/>
                <a:ea typeface="Cambria" panose="02040503050406030204" pitchFamily="18" charset="0"/>
              </a:rPr>
              <a:t>correct</a:t>
            </a:r>
            <a:r>
              <a:rPr lang="en-US" sz="1800" i="1" dirty="0">
                <a:latin typeface="Cambria" panose="02040503050406030204" pitchFamily="18" charset="0"/>
                <a:ea typeface="Cambria" panose="02040503050406030204" pitchFamily="18" charset="0"/>
              </a:rPr>
              <a:t> to ensure fulfilment of the requirement.</a:t>
            </a:r>
          </a:p>
          <a:p>
            <a:pPr algn="l"/>
            <a:r>
              <a:rPr lang="en-US" sz="19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Access rights for system configuration files are </a:t>
            </a:r>
            <a:r>
              <a:rPr lang="en-US" sz="1800" i="1" dirty="0">
                <a:solidFill>
                  <a:srgbClr val="FF0000"/>
                </a:solidFill>
                <a:latin typeface="Cambria" panose="02040503050406030204" pitchFamily="18" charset="0"/>
                <a:ea typeface="Cambria" panose="02040503050406030204" pitchFamily="18" charset="0"/>
              </a:rPr>
              <a:t>adequately</a:t>
            </a:r>
            <a:r>
              <a:rPr lang="en-US" sz="1800" i="1" dirty="0">
                <a:latin typeface="Cambria" panose="02040503050406030204" pitchFamily="18" charset="0"/>
                <a:ea typeface="Cambria" panose="02040503050406030204" pitchFamily="18" charset="0"/>
              </a:rPr>
              <a:t> set.</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what is “relevant” and “correct”, which system configuration files should be checked, and what does “adequately” means.</a:t>
            </a:r>
          </a:p>
          <a:p>
            <a:pPr algn="l"/>
            <a:r>
              <a:rPr lang="en-US" sz="1800" dirty="0">
                <a:latin typeface="Cambria" panose="02040503050406030204" pitchFamily="18" charset="0"/>
              </a:rPr>
              <a:t>As for other similar tests, these are repeating the requirement, rather than specifying the steps of the testing that is required for the test.</a:t>
            </a:r>
          </a:p>
          <a:p>
            <a:pPr algn="l"/>
            <a:endParaRPr lang="en-US" sz="1800" dirty="0">
              <a:latin typeface="Cambria" panose="02040503050406030204" pitchFamily="18" charset="0"/>
            </a:endParaRPr>
          </a:p>
        </p:txBody>
      </p:sp>
    </p:spTree>
    <p:extLst>
      <p:ext uri="{BB962C8B-B14F-4D97-AF65-F5344CB8AC3E}">
        <p14:creationId xmlns:p14="http://schemas.microsoft.com/office/powerpoint/2010/main" val="6865456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700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4.3.4.9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Default content shall be removed.</a:t>
            </a:r>
          </a:p>
          <a:p>
            <a:pPr algn="l"/>
            <a:r>
              <a:rPr lang="en-US" sz="2200" b="1" i="1" dirty="0">
                <a:solidFill>
                  <a:srgbClr val="000000"/>
                </a:solidFill>
                <a:latin typeface="Cambria" panose="02040503050406030204" pitchFamily="18" charset="0"/>
              </a:rPr>
              <a:t>Purpose</a:t>
            </a:r>
          </a:p>
          <a:p>
            <a:pPr algn="l"/>
            <a:r>
              <a:rPr lang="en-US" sz="1800" i="1" dirty="0">
                <a:solidFill>
                  <a:srgbClr val="FF0000"/>
                </a:solidFill>
                <a:latin typeface="Cambria" panose="02040503050406030204" pitchFamily="18" charset="0"/>
              </a:rPr>
              <a:t>To verify that there is no default content on the web server, that is not needed for web server operation, since such default content can be useful for an attacker</a:t>
            </a:r>
            <a:r>
              <a:rPr lang="en-US" sz="1800" i="1" dirty="0">
                <a:solidFill>
                  <a:srgbClr val="000000"/>
                </a:solidFill>
                <a:latin typeface="Cambria" panose="02040503050406030204" pitchFamily="18" charset="0"/>
              </a:rPr>
              <a:t>. </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all </a:t>
            </a:r>
            <a:r>
              <a:rPr lang="en-US" sz="1800" i="1" dirty="0">
                <a:solidFill>
                  <a:srgbClr val="FF0000"/>
                </a:solidFill>
                <a:latin typeface="Cambria" panose="02040503050406030204" pitchFamily="18" charset="0"/>
                <a:ea typeface="Cambria" panose="02040503050406030204" pitchFamily="18" charset="0"/>
              </a:rPr>
              <a:t>default</a:t>
            </a:r>
            <a:r>
              <a:rPr lang="en-US" sz="1800" i="1" dirty="0">
                <a:latin typeface="Cambria" panose="02040503050406030204" pitchFamily="18" charset="0"/>
                <a:ea typeface="Cambria" panose="02040503050406030204" pitchFamily="18" charset="0"/>
              </a:rPr>
              <a:t> </a:t>
            </a:r>
            <a:r>
              <a:rPr lang="en-US" sz="1800" i="1" dirty="0">
                <a:solidFill>
                  <a:srgbClr val="FF0000"/>
                </a:solidFill>
                <a:latin typeface="Cambria" panose="02040503050406030204" pitchFamily="18" charset="0"/>
                <a:ea typeface="Cambria" panose="02040503050406030204" pitchFamily="18" charset="0"/>
              </a:rPr>
              <a:t>content</a:t>
            </a:r>
            <a:r>
              <a:rPr lang="en-US" sz="1800" i="1" dirty="0">
                <a:latin typeface="Cambria" panose="02040503050406030204" pitchFamily="18" charset="0"/>
                <a:ea typeface="Cambria" panose="02040503050406030204" pitchFamily="18" charset="0"/>
              </a:rPr>
              <a:t> (</a:t>
            </a:r>
            <a:r>
              <a:rPr lang="en-US" sz="1800" i="1" dirty="0">
                <a:solidFill>
                  <a:srgbClr val="FF0000"/>
                </a:solidFill>
                <a:latin typeface="Cambria" panose="02040503050406030204" pitchFamily="18" charset="0"/>
                <a:ea typeface="Cambria" panose="02040503050406030204" pitchFamily="18" charset="0"/>
              </a:rPr>
              <a:t>examples</a:t>
            </a:r>
            <a:r>
              <a:rPr lang="en-US" sz="1800" i="1" dirty="0">
                <a:latin typeface="Cambria" panose="02040503050406030204" pitchFamily="18" charset="0"/>
                <a:ea typeface="Cambria" panose="02040503050406030204" pitchFamily="18" charset="0"/>
              </a:rPr>
              <a:t>, help files, documentation, aliases) that is provided with the </a:t>
            </a:r>
            <a:r>
              <a:rPr lang="en-US" sz="1800" i="1" dirty="0">
                <a:solidFill>
                  <a:srgbClr val="FF0000"/>
                </a:solidFill>
                <a:latin typeface="Cambria" panose="02040503050406030204" pitchFamily="18" charset="0"/>
                <a:ea typeface="Cambria" panose="02040503050406030204" pitchFamily="18" charset="0"/>
              </a:rPr>
              <a:t>standard</a:t>
            </a:r>
            <a:r>
              <a:rPr lang="en-US" sz="1800" i="1" dirty="0">
                <a:latin typeface="Cambria" panose="02040503050406030204" pitchFamily="18" charset="0"/>
                <a:ea typeface="Cambria" panose="02040503050406030204" pitchFamily="18" charset="0"/>
              </a:rPr>
              <a:t> installation of the web server has been removed. </a:t>
            </a:r>
          </a:p>
          <a:p>
            <a:pPr algn="l"/>
            <a:r>
              <a:rPr lang="en-US" sz="19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No </a:t>
            </a:r>
            <a:r>
              <a:rPr lang="en-US" sz="1800" i="1" dirty="0">
                <a:solidFill>
                  <a:srgbClr val="FF0000"/>
                </a:solidFill>
                <a:latin typeface="Cambria" panose="02040503050406030204" pitchFamily="18" charset="0"/>
                <a:ea typeface="Cambria" panose="02040503050406030204" pitchFamily="18" charset="0"/>
              </a:rPr>
              <a:t>default</a:t>
            </a:r>
            <a:r>
              <a:rPr lang="en-US" sz="1800" i="1" dirty="0">
                <a:latin typeface="Cambria" panose="02040503050406030204" pitchFamily="18" charset="0"/>
                <a:ea typeface="Cambria" panose="02040503050406030204" pitchFamily="18" charset="0"/>
              </a:rPr>
              <a:t> </a:t>
            </a:r>
            <a:r>
              <a:rPr lang="en-US" sz="1800" i="1" dirty="0">
                <a:solidFill>
                  <a:srgbClr val="FF0000"/>
                </a:solidFill>
                <a:latin typeface="Cambria" panose="02040503050406030204" pitchFamily="18" charset="0"/>
                <a:ea typeface="Cambria" panose="02040503050406030204" pitchFamily="18" charset="0"/>
              </a:rPr>
              <a:t>content</a:t>
            </a:r>
            <a:r>
              <a:rPr lang="en-US" sz="1800" i="1" dirty="0">
                <a:latin typeface="Cambria" panose="02040503050406030204" pitchFamily="18" charset="0"/>
                <a:ea typeface="Cambria" panose="02040503050406030204" pitchFamily="18" charset="0"/>
              </a:rPr>
              <a:t> (</a:t>
            </a:r>
            <a:r>
              <a:rPr lang="en-US" sz="1800" i="1" dirty="0">
                <a:solidFill>
                  <a:srgbClr val="FF0000"/>
                </a:solidFill>
                <a:latin typeface="Cambria" panose="02040503050406030204" pitchFamily="18" charset="0"/>
                <a:ea typeface="Cambria" panose="02040503050406030204" pitchFamily="18" charset="0"/>
              </a:rPr>
              <a:t>examples</a:t>
            </a:r>
            <a:r>
              <a:rPr lang="en-US" sz="1800" i="1" dirty="0">
                <a:latin typeface="Cambria" panose="02040503050406030204" pitchFamily="18" charset="0"/>
                <a:ea typeface="Cambria" panose="02040503050406030204" pitchFamily="18" charset="0"/>
              </a:rPr>
              <a:t>, help files, documentation, aliases, un-needed directories or manuals) has been found to remain on any Web server component. </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Change the Purpose text to:</a:t>
            </a:r>
            <a:r>
              <a:rPr lang="en-US" sz="1800" i="1" dirty="0">
                <a:solidFill>
                  <a:srgbClr val="FF0000"/>
                </a:solidFill>
                <a:latin typeface="Cambria" panose="02040503050406030204" pitchFamily="18" charset="0"/>
              </a:rPr>
              <a:t> </a:t>
            </a:r>
            <a:r>
              <a:rPr lang="en-US" sz="1800" i="1" dirty="0">
                <a:solidFill>
                  <a:srgbClr val="00B050"/>
                </a:solidFill>
                <a:latin typeface="Cambria" panose="02040503050406030204" pitchFamily="18" charset="0"/>
              </a:rPr>
              <a:t>“To verify that any default content on the web server is explicitly needed for web server operation”</a:t>
            </a:r>
            <a:r>
              <a:rPr lang="en-US" sz="1800" i="1" dirty="0">
                <a:solidFill>
                  <a:srgbClr val="FF0000"/>
                </a:solidFill>
                <a:latin typeface="Cambria" panose="02040503050406030204" pitchFamily="18" charset="0"/>
              </a:rPr>
              <a:t> </a:t>
            </a:r>
            <a:r>
              <a:rPr lang="en-US" sz="1800" i="1" dirty="0">
                <a:latin typeface="Cambria" panose="02040503050406030204" pitchFamily="18" charset="0"/>
              </a:rPr>
              <a:t>for clarification.</a:t>
            </a:r>
          </a:p>
          <a:p>
            <a:pPr algn="l"/>
            <a:r>
              <a:rPr lang="en-US" sz="1800" dirty="0">
                <a:latin typeface="Cambria" panose="02040503050406030204" pitchFamily="18" charset="0"/>
              </a:rPr>
              <a:t>Define what is or is not to be used as an automatic assessment tool. Define “default content”. The test doesn’t align to the purpose (i.e. default content is permitted for operation of the web server).</a:t>
            </a:r>
          </a:p>
          <a:p>
            <a:pPr algn="l"/>
            <a:r>
              <a:rPr lang="en-US" sz="1800" dirty="0">
                <a:latin typeface="Cambria" panose="02040503050406030204" pitchFamily="18" charset="0"/>
              </a:rPr>
              <a:t>As for other similar tests, these are repeating the requirement, rather than specifying the steps of the testing that is required for the test.</a:t>
            </a:r>
          </a:p>
          <a:p>
            <a:pPr algn="l"/>
            <a:endParaRPr lang="en-US" sz="1800" dirty="0">
              <a:latin typeface="Cambria" panose="02040503050406030204" pitchFamily="18" charset="0"/>
            </a:endParaRPr>
          </a:p>
        </p:txBody>
      </p:sp>
    </p:spTree>
    <p:extLst>
      <p:ext uri="{BB962C8B-B14F-4D97-AF65-F5344CB8AC3E}">
        <p14:creationId xmlns:p14="http://schemas.microsoft.com/office/powerpoint/2010/main" val="7554320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4.3.4.10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No directory listings / Directory Browsing.</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Directory listings (indexing) / "Directory browsing" has been deactivated in all Web server components. </a:t>
            </a:r>
          </a:p>
          <a:p>
            <a:pPr algn="l"/>
            <a:r>
              <a:rPr lang="en-US" sz="19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Evidence that Directory listing / Directory browsing has been deactivated in all Web server components. </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a:t>
            </a:r>
          </a:p>
          <a:p>
            <a:pPr algn="l"/>
            <a:r>
              <a:rPr lang="en-US" sz="1800" dirty="0">
                <a:latin typeface="Cambria" panose="02040503050406030204" pitchFamily="18" charset="0"/>
              </a:rPr>
              <a:t>Define what needs to be checked and what are the expected settings.</a:t>
            </a:r>
          </a:p>
          <a:p>
            <a:pPr algn="l"/>
            <a:r>
              <a:rPr lang="en-US" sz="1800" dirty="0">
                <a:latin typeface="Cambria" panose="02040503050406030204" pitchFamily="18" charset="0"/>
              </a:rPr>
              <a:t>As for other similar tests, these are repeating the requirement, rather than specifying the steps of the testing that is required for the test.</a:t>
            </a:r>
          </a:p>
        </p:txBody>
      </p:sp>
    </p:spTree>
    <p:extLst>
      <p:ext uri="{BB962C8B-B14F-4D97-AF65-F5344CB8AC3E}">
        <p14:creationId xmlns:p14="http://schemas.microsoft.com/office/powerpoint/2010/main" val="7703915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4.3.4.11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Information about the web server in HTTP headers shall be minimized.</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HTTP headers do not include information on the version of the web server and the modules/add-ons used. </a:t>
            </a:r>
          </a:p>
          <a:p>
            <a:pPr algn="l"/>
            <a:r>
              <a:rPr lang="en-US" sz="18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Evidence that HTTP headers do not include information on the version of the web server and the modules/add-ons used</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a:t>
            </a:r>
          </a:p>
          <a:p>
            <a:pPr algn="l"/>
            <a:r>
              <a:rPr lang="en-US" sz="1800" dirty="0">
                <a:latin typeface="Cambria" panose="02040503050406030204" pitchFamily="18" charset="0"/>
              </a:rPr>
              <a:t>As for other similar tests, these are repeating the requirement, rather than specifying the steps of the testing that is required for the test.</a:t>
            </a:r>
          </a:p>
        </p:txBody>
      </p:sp>
    </p:spTree>
    <p:extLst>
      <p:ext uri="{BB962C8B-B14F-4D97-AF65-F5344CB8AC3E}">
        <p14:creationId xmlns:p14="http://schemas.microsoft.com/office/powerpoint/2010/main" val="711590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normAutofit/>
          </a:bodyPr>
          <a:lstStyle/>
          <a:p>
            <a:r>
              <a:rPr lang="en-GB" dirty="0"/>
              <a:t>ISO 17025 Requirements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lnSpcReduction="10000"/>
          </a:bodyPr>
          <a:lstStyle/>
          <a:p>
            <a:pPr algn="l"/>
            <a:r>
              <a:rPr lang="en-GB" sz="2200" b="1" i="0" u="none" strike="noStrike" baseline="0" dirty="0">
                <a:solidFill>
                  <a:srgbClr val="000000"/>
                </a:solidFill>
                <a:latin typeface="Cambria" panose="02040503050406030204" pitchFamily="18" charset="0"/>
              </a:rPr>
              <a:t>General requirements</a:t>
            </a:r>
          </a:p>
          <a:p>
            <a:pPr algn="l"/>
            <a:r>
              <a:rPr lang="en-GB" sz="1800" b="1" i="0" u="none" strike="noStrike" baseline="0" dirty="0">
                <a:solidFill>
                  <a:srgbClr val="000000"/>
                </a:solidFill>
                <a:latin typeface="Cambria" panose="02040503050406030204" pitchFamily="18" charset="0"/>
              </a:rPr>
              <a:t>4.1 </a:t>
            </a:r>
            <a:r>
              <a:rPr lang="en-GB" sz="1800" b="1" i="1" u="none" strike="noStrike" baseline="0" dirty="0">
                <a:solidFill>
                  <a:srgbClr val="000000"/>
                </a:solidFill>
                <a:latin typeface="Cambria" panose="02040503050406030204" pitchFamily="18" charset="0"/>
              </a:rPr>
              <a:t>Impartiality</a:t>
            </a:r>
            <a:endParaRPr lang="en-GB" sz="1800" b="0" i="1" u="none" strike="noStrike" baseline="0" dirty="0">
              <a:solidFill>
                <a:srgbClr val="000000"/>
              </a:solidFill>
              <a:latin typeface="Cambria" panose="02040503050406030204" pitchFamily="18" charset="0"/>
            </a:endParaRPr>
          </a:p>
          <a:p>
            <a:pPr algn="l"/>
            <a:r>
              <a:rPr lang="en-US" sz="1800" b="1" i="1" u="none" strike="noStrike" baseline="0" dirty="0">
                <a:solidFill>
                  <a:srgbClr val="000000"/>
                </a:solidFill>
                <a:latin typeface="Cambria" panose="02040503050406030204" pitchFamily="18" charset="0"/>
              </a:rPr>
              <a:t>4.1.1 </a:t>
            </a:r>
            <a:r>
              <a:rPr lang="en-US" sz="1800" b="0" i="1" u="none" strike="noStrike" baseline="0" dirty="0">
                <a:solidFill>
                  <a:srgbClr val="000000"/>
                </a:solidFill>
                <a:latin typeface="Cambria" panose="02040503050406030204" pitchFamily="18" charset="0"/>
              </a:rPr>
              <a:t>Laboratory activities shall be undertaken </a:t>
            </a:r>
            <a:r>
              <a:rPr lang="en-US" sz="1800" b="1" i="1" u="none" strike="noStrike" baseline="0" dirty="0">
                <a:solidFill>
                  <a:srgbClr val="00B050"/>
                </a:solidFill>
                <a:latin typeface="Cambria" panose="02040503050406030204" pitchFamily="18" charset="0"/>
              </a:rPr>
              <a:t>impartially</a:t>
            </a:r>
            <a:r>
              <a:rPr lang="en-US" sz="1800" b="0" i="1" u="none" strike="noStrike" baseline="0" dirty="0">
                <a:solidFill>
                  <a:srgbClr val="000000"/>
                </a:solidFill>
                <a:latin typeface="Cambria" panose="02040503050406030204" pitchFamily="18" charset="0"/>
              </a:rPr>
              <a:t> and structured and managed so as to </a:t>
            </a:r>
            <a:r>
              <a:rPr lang="en-US" sz="1800" b="1" i="1" u="none" strike="noStrike" baseline="0" dirty="0">
                <a:solidFill>
                  <a:srgbClr val="00B050"/>
                </a:solidFill>
                <a:latin typeface="Cambria" panose="02040503050406030204" pitchFamily="18" charset="0"/>
              </a:rPr>
              <a:t>safeguard impartiality</a:t>
            </a:r>
            <a:r>
              <a:rPr lang="en-US" sz="1800" b="0" i="1" u="none" strike="noStrike" baseline="0" dirty="0">
                <a:solidFill>
                  <a:srgbClr val="000000"/>
                </a:solidFill>
                <a:latin typeface="Cambria" panose="02040503050406030204" pitchFamily="18" charset="0"/>
              </a:rPr>
              <a:t>.</a:t>
            </a:r>
          </a:p>
          <a:p>
            <a:pPr algn="just"/>
            <a:r>
              <a:rPr lang="en-GB" sz="1800" b="0" i="1" u="none" strike="noStrike" baseline="0" dirty="0">
                <a:solidFill>
                  <a:srgbClr val="000000"/>
                </a:solidFill>
                <a:latin typeface="Cambria" panose="02040503050406030204" pitchFamily="18" charset="0"/>
              </a:rPr>
              <a:t>The laboratory shall </a:t>
            </a:r>
            <a:r>
              <a:rPr lang="en-US" sz="1800" b="0" i="1" u="none" strike="noStrike" baseline="0" dirty="0">
                <a:solidFill>
                  <a:srgbClr val="000000"/>
                </a:solidFill>
                <a:latin typeface="Cambria" panose="02040503050406030204" pitchFamily="18" charset="0"/>
              </a:rPr>
              <a:t>document its procedures to the extent necessary to ensure the </a:t>
            </a:r>
            <a:r>
              <a:rPr lang="en-US" sz="1800" b="1" i="1" u="none" strike="noStrike" baseline="0" dirty="0">
                <a:solidFill>
                  <a:srgbClr val="00B050"/>
                </a:solidFill>
                <a:latin typeface="Cambria" panose="02040503050406030204" pitchFamily="18" charset="0"/>
              </a:rPr>
              <a:t>consistent application </a:t>
            </a:r>
            <a:r>
              <a:rPr lang="en-US" sz="1800" b="0" i="1" u="none" strike="noStrike" baseline="0" dirty="0">
                <a:solidFill>
                  <a:srgbClr val="000000"/>
                </a:solidFill>
                <a:latin typeface="Cambria" panose="02040503050406030204" pitchFamily="18" charset="0"/>
              </a:rPr>
              <a:t>of its laboratory activities and the </a:t>
            </a:r>
            <a:r>
              <a:rPr lang="en-US" sz="1800" b="1" i="1" u="none" strike="noStrike" baseline="0" dirty="0">
                <a:solidFill>
                  <a:srgbClr val="00B050"/>
                </a:solidFill>
                <a:latin typeface="Cambria" panose="02040503050406030204" pitchFamily="18" charset="0"/>
              </a:rPr>
              <a:t>validity of the results</a:t>
            </a:r>
            <a:r>
              <a:rPr lang="en-US" sz="1800" b="0" i="1" u="none" strike="noStrike" baseline="0" dirty="0">
                <a:solidFill>
                  <a:srgbClr val="00B050"/>
                </a:solidFill>
                <a:latin typeface="Cambria" panose="02040503050406030204" pitchFamily="18" charset="0"/>
              </a:rPr>
              <a:t>.</a:t>
            </a:r>
          </a:p>
          <a:p>
            <a:pPr algn="just"/>
            <a:r>
              <a:rPr lang="en-US" sz="1800" b="1" i="1" u="none" strike="noStrike" baseline="0" dirty="0">
                <a:solidFill>
                  <a:srgbClr val="000000"/>
                </a:solidFill>
                <a:latin typeface="Cambria" panose="02040503050406030204" pitchFamily="18" charset="0"/>
              </a:rPr>
              <a:t>5.6 </a:t>
            </a:r>
            <a:r>
              <a:rPr lang="en-US" sz="1800" b="0" i="1" u="none" strike="noStrike" baseline="0" dirty="0">
                <a:solidFill>
                  <a:srgbClr val="000000"/>
                </a:solidFill>
                <a:latin typeface="Cambria" panose="02040503050406030204" pitchFamily="18" charset="0"/>
              </a:rPr>
              <a:t>The laboratory shall have personnel who… </a:t>
            </a:r>
            <a:r>
              <a:rPr lang="en-US" sz="1800" b="1" i="1" u="none" strike="noStrike" baseline="0" dirty="0">
                <a:solidFill>
                  <a:srgbClr val="00B050"/>
                </a:solidFill>
                <a:latin typeface="Cambria" panose="02040503050406030204" pitchFamily="18" charset="0"/>
              </a:rPr>
              <a:t>identify deviations</a:t>
            </a:r>
            <a:r>
              <a:rPr lang="en-US" sz="1800" b="0" i="1" u="none" strike="noStrike" baseline="0" dirty="0">
                <a:solidFill>
                  <a:srgbClr val="000000"/>
                </a:solidFill>
                <a:latin typeface="Cambria" panose="02040503050406030204" pitchFamily="18" charset="0"/>
              </a:rPr>
              <a:t>… from the procedures for performing laboratory activities;</a:t>
            </a:r>
          </a:p>
          <a:p>
            <a:pPr algn="just"/>
            <a:r>
              <a:rPr lang="en-US" sz="1800" b="1" i="1" u="none" strike="noStrike" baseline="0" dirty="0">
                <a:solidFill>
                  <a:srgbClr val="000000"/>
                </a:solidFill>
                <a:latin typeface="Cambria" panose="02040503050406030204" pitchFamily="18" charset="0"/>
              </a:rPr>
              <a:t>7.2.1.5 </a:t>
            </a:r>
            <a:r>
              <a:rPr lang="en-US" sz="1800" b="0" i="1" u="none" strike="noStrike" baseline="0" dirty="0">
                <a:solidFill>
                  <a:srgbClr val="000000"/>
                </a:solidFill>
                <a:latin typeface="Cambria" panose="02040503050406030204" pitchFamily="18" charset="0"/>
              </a:rPr>
              <a:t>The laboratory shall verify that it can properly perform methods before introducing them by ensuring that it can achieve the required performance. </a:t>
            </a:r>
          </a:p>
          <a:p>
            <a:pPr algn="just"/>
            <a:r>
              <a:rPr lang="en-US" sz="1800" b="1" i="1" u="none" strike="noStrike" baseline="0" dirty="0">
                <a:solidFill>
                  <a:srgbClr val="000000"/>
                </a:solidFill>
                <a:latin typeface="Cambria" panose="02040503050406030204" pitchFamily="18" charset="0"/>
              </a:rPr>
              <a:t>7.2.2.3 </a:t>
            </a:r>
            <a:r>
              <a:rPr lang="en-US" sz="1800" b="0" i="1" u="none" strike="noStrike" baseline="0" dirty="0">
                <a:solidFill>
                  <a:srgbClr val="000000"/>
                </a:solidFill>
                <a:latin typeface="Cambria" panose="02040503050406030204" pitchFamily="18" charset="0"/>
              </a:rPr>
              <a:t>The performance characteristics of validated methods, as assessed for the intended use, shall be relevant to the customers' needs and consistent with specified requirements.</a:t>
            </a:r>
          </a:p>
          <a:p>
            <a:pPr algn="just"/>
            <a:r>
              <a:rPr lang="en-US" sz="1800" b="0" i="1" u="none" strike="noStrike" baseline="0" dirty="0">
                <a:solidFill>
                  <a:srgbClr val="000000"/>
                </a:solidFill>
                <a:latin typeface="Cambria" panose="02040503050406030204" pitchFamily="18" charset="0"/>
              </a:rPr>
              <a:t>NOTE Performance characteristics can include, but are not limited to measurement uncertainty of the results, selectivity of the method, linearity, </a:t>
            </a:r>
            <a:r>
              <a:rPr lang="en-US" sz="1800" b="1" i="1" u="none" strike="noStrike" baseline="0" dirty="0">
                <a:solidFill>
                  <a:srgbClr val="00B050"/>
                </a:solidFill>
                <a:latin typeface="Cambria" panose="02040503050406030204" pitchFamily="18" charset="0"/>
              </a:rPr>
              <a:t>repeatability or reproducibility</a:t>
            </a:r>
            <a:r>
              <a:rPr lang="en-US" sz="1800" b="0" i="1" u="none" strike="noStrike" baseline="0" dirty="0">
                <a:solidFill>
                  <a:srgbClr val="000000"/>
                </a:solidFill>
                <a:latin typeface="Cambria" panose="02040503050406030204" pitchFamily="18" charset="0"/>
              </a:rPr>
              <a:t> and bias.</a:t>
            </a:r>
            <a:endParaRPr lang="en-US" sz="1800" i="1" dirty="0">
              <a:solidFill>
                <a:srgbClr val="000000"/>
              </a:solidFill>
              <a:latin typeface="Cambria" panose="02040503050406030204" pitchFamily="18" charset="0"/>
            </a:endParaRPr>
          </a:p>
          <a:p>
            <a:pPr algn="just"/>
            <a:endParaRPr lang="en-US" sz="1800" dirty="0">
              <a:solidFill>
                <a:srgbClr val="000000"/>
              </a:solidFill>
              <a:latin typeface="Cambria" panose="02040503050406030204" pitchFamily="18" charset="0"/>
            </a:endParaRPr>
          </a:p>
          <a:p>
            <a:pPr algn="just"/>
            <a:endParaRPr lang="en-US" sz="1800" dirty="0">
              <a:solidFill>
                <a:srgbClr val="000000"/>
              </a:solidFill>
              <a:latin typeface="Cambria" panose="02040503050406030204" pitchFamily="18" charset="0"/>
            </a:endParaRPr>
          </a:p>
          <a:p>
            <a:pPr algn="just"/>
            <a:endParaRPr lang="en-US" sz="1800" dirty="0">
              <a:solidFill>
                <a:srgbClr val="000000"/>
              </a:solidFill>
              <a:latin typeface="Cambria" panose="02040503050406030204" pitchFamily="18" charset="0"/>
            </a:endParaRPr>
          </a:p>
          <a:p>
            <a:pPr algn="just"/>
            <a:endParaRPr lang="en-GB" dirty="0"/>
          </a:p>
        </p:txBody>
      </p:sp>
    </p:spTree>
    <p:extLst>
      <p:ext uri="{BB962C8B-B14F-4D97-AF65-F5344CB8AC3E}">
        <p14:creationId xmlns:p14="http://schemas.microsoft.com/office/powerpoint/2010/main" val="5157163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fontScale="92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4.3.4.12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Web server information in error pages shall be deleted. </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generated error pages and error messages do not include information about the web server.</a:t>
            </a:r>
          </a:p>
          <a:p>
            <a:pPr algn="l"/>
            <a:r>
              <a:rPr lang="en-US" sz="18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Evidence that generated error pages and error messages do not include information about the web server.</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Which error message/pages are to be checked?</a:t>
            </a:r>
          </a:p>
          <a:p>
            <a:pPr algn="l"/>
            <a:r>
              <a:rPr lang="en-US" sz="1800" dirty="0">
                <a:latin typeface="Cambria" panose="02040503050406030204" pitchFamily="18" charset="0"/>
              </a:rPr>
              <a:t>As for other similar tests, these are repeating the requirement, rather than specifying the steps of the testing that is required for the test.</a:t>
            </a:r>
          </a:p>
        </p:txBody>
      </p:sp>
    </p:spTree>
    <p:extLst>
      <p:ext uri="{BB962C8B-B14F-4D97-AF65-F5344CB8AC3E}">
        <p14:creationId xmlns:p14="http://schemas.microsoft.com/office/powerpoint/2010/main" val="23578908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fontScale="925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4.3.4.13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File type- or script-mappings that are not required shall be deleted.</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Recommended: </a:t>
            </a:r>
            <a:r>
              <a:rPr lang="en-US" sz="1800" i="1" dirty="0">
                <a:solidFill>
                  <a:srgbClr val="FF0000"/>
                </a:solidFill>
                <a:latin typeface="Cambria" panose="02040503050406030204" pitchFamily="18" charset="0"/>
              </a:rPr>
              <a:t>an automatic assessment </a:t>
            </a:r>
            <a:r>
              <a:rPr lang="en-US" sz="1800" i="1" dirty="0">
                <a:solidFill>
                  <a:srgbClr val="000000"/>
                </a:solidFill>
                <a:latin typeface="Cambria" panose="02040503050406030204" pitchFamily="18" charset="0"/>
              </a:rPr>
              <a:t>tool has been configured /script adapted in line with the Requirement Description</a:t>
            </a:r>
            <a:r>
              <a:rPr lang="en-US" sz="2200" b="1" i="1" dirty="0">
                <a:solidFill>
                  <a:srgbClr val="000000"/>
                </a:solidFill>
                <a:latin typeface="Cambria" panose="02040503050406030204" pitchFamily="18" charset="0"/>
              </a:rPr>
              <a:t>.</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Check that </a:t>
            </a:r>
            <a:r>
              <a:rPr lang="en-US" sz="1800" i="1" dirty="0">
                <a:solidFill>
                  <a:srgbClr val="FF0000"/>
                </a:solidFill>
                <a:latin typeface="Cambria" panose="02040503050406030204" pitchFamily="18" charset="0"/>
                <a:ea typeface="Cambria" panose="02040503050406030204" pitchFamily="18" charset="0"/>
              </a:rPr>
              <a:t>all</a:t>
            </a:r>
            <a:r>
              <a:rPr lang="en-US" sz="1800" i="1" dirty="0">
                <a:latin typeface="Cambria" panose="02040503050406030204" pitchFamily="18" charset="0"/>
                <a:ea typeface="Cambria" panose="02040503050406030204" pitchFamily="18" charset="0"/>
              </a:rPr>
              <a:t> file type- or script-mappings that are </a:t>
            </a:r>
            <a:r>
              <a:rPr lang="en-US" sz="1800" i="1" dirty="0">
                <a:solidFill>
                  <a:srgbClr val="FF0000"/>
                </a:solidFill>
                <a:latin typeface="Cambria" panose="02040503050406030204" pitchFamily="18" charset="0"/>
                <a:ea typeface="Cambria" panose="02040503050406030204" pitchFamily="18" charset="0"/>
              </a:rPr>
              <a:t>not required </a:t>
            </a:r>
            <a:r>
              <a:rPr lang="en-US" sz="1800" i="1" dirty="0">
                <a:latin typeface="Cambria" panose="02040503050406030204" pitchFamily="18" charset="0"/>
                <a:ea typeface="Cambria" panose="02040503050406030204" pitchFamily="18" charset="0"/>
              </a:rPr>
              <a:t>have been </a:t>
            </a:r>
            <a:r>
              <a:rPr lang="en-US" sz="1800" i="1" dirty="0">
                <a:solidFill>
                  <a:srgbClr val="FF0000"/>
                </a:solidFill>
                <a:latin typeface="Cambria" panose="02040503050406030204" pitchFamily="18" charset="0"/>
                <a:ea typeface="Cambria" panose="02040503050406030204" pitchFamily="18" charset="0"/>
              </a:rPr>
              <a:t>deleted</a:t>
            </a:r>
            <a:r>
              <a:rPr lang="en-US" sz="1800" i="1" dirty="0">
                <a:latin typeface="Cambria" panose="02040503050406030204" pitchFamily="18" charset="0"/>
                <a:ea typeface="Cambria" panose="02040503050406030204" pitchFamily="18" charset="0"/>
              </a:rPr>
              <a:t>.</a:t>
            </a:r>
          </a:p>
          <a:p>
            <a:pPr algn="l"/>
            <a:r>
              <a:rPr lang="en-US" sz="18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Evidence that </a:t>
            </a:r>
            <a:r>
              <a:rPr lang="en-US" sz="1800" i="1" dirty="0">
                <a:solidFill>
                  <a:srgbClr val="FF0000"/>
                </a:solidFill>
                <a:latin typeface="Cambria" panose="02040503050406030204" pitchFamily="18" charset="0"/>
                <a:ea typeface="Cambria" panose="02040503050406030204" pitchFamily="18" charset="0"/>
              </a:rPr>
              <a:t>all</a:t>
            </a:r>
            <a:r>
              <a:rPr lang="en-US" sz="1800" i="1" dirty="0">
                <a:latin typeface="Cambria" panose="02040503050406030204" pitchFamily="18" charset="0"/>
                <a:ea typeface="Cambria" panose="02040503050406030204" pitchFamily="18" charset="0"/>
              </a:rPr>
              <a:t> file type- or script-mappings, that are </a:t>
            </a:r>
            <a:r>
              <a:rPr lang="en-US" sz="1800" i="1" dirty="0">
                <a:solidFill>
                  <a:srgbClr val="FF0000"/>
                </a:solidFill>
                <a:latin typeface="Cambria" panose="02040503050406030204" pitchFamily="18" charset="0"/>
                <a:ea typeface="Cambria" panose="02040503050406030204" pitchFamily="18" charset="0"/>
              </a:rPr>
              <a:t>not required</a:t>
            </a:r>
            <a:r>
              <a:rPr lang="en-US" sz="1800" i="1" dirty="0">
                <a:latin typeface="Cambria" panose="02040503050406030204" pitchFamily="18" charset="0"/>
                <a:ea typeface="Cambria" panose="02040503050406030204" pitchFamily="18" charset="0"/>
              </a:rPr>
              <a:t>, have been </a:t>
            </a:r>
            <a:r>
              <a:rPr lang="en-US" sz="1800" i="1" dirty="0">
                <a:solidFill>
                  <a:srgbClr val="FF0000"/>
                </a:solidFill>
                <a:latin typeface="Cambria" panose="02040503050406030204" pitchFamily="18" charset="0"/>
                <a:ea typeface="Cambria" panose="02040503050406030204" pitchFamily="18" charset="0"/>
              </a:rPr>
              <a:t>deleted</a:t>
            </a:r>
            <a:r>
              <a:rPr lang="en-US" sz="1800" i="1" dirty="0">
                <a:latin typeface="Cambria" panose="02040503050406030204" pitchFamily="18" charset="0"/>
                <a:ea typeface="Cambria" panose="02040503050406030204" pitchFamily="18" charset="0"/>
              </a:rPr>
              <a:t>.</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Define what is or is not to be used as an automatic assessment tool. How would the tester know what “all” means, or which are required, or which have been deleted (as they will not be visible)? </a:t>
            </a:r>
          </a:p>
          <a:p>
            <a:pPr algn="l"/>
            <a:r>
              <a:rPr lang="en-US" sz="1800" dirty="0">
                <a:latin typeface="Cambria" panose="02040503050406030204" pitchFamily="18" charset="0"/>
              </a:rPr>
              <a:t>As for other similar tests, these are repeating the requirement, rather than specifying the steps of the testing that is required for the test.</a:t>
            </a:r>
          </a:p>
        </p:txBody>
      </p:sp>
    </p:spTree>
    <p:extLst>
      <p:ext uri="{BB962C8B-B14F-4D97-AF65-F5344CB8AC3E}">
        <p14:creationId xmlns:p14="http://schemas.microsoft.com/office/powerpoint/2010/main" val="10477656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fontScale="77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4.3.5.1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Traffic Separation.</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NOTE: 	This test applies </a:t>
            </a:r>
            <a:r>
              <a:rPr lang="en-US" sz="1800" i="1" dirty="0">
                <a:solidFill>
                  <a:srgbClr val="FF0000"/>
                </a:solidFill>
                <a:latin typeface="Cambria" panose="02040503050406030204" pitchFamily="18" charset="0"/>
              </a:rPr>
              <a:t>if</a:t>
            </a:r>
            <a:r>
              <a:rPr lang="en-US" sz="1800" i="1" dirty="0">
                <a:solidFill>
                  <a:srgbClr val="000000"/>
                </a:solidFill>
                <a:latin typeface="Cambria" panose="02040503050406030204" pitchFamily="18" charset="0"/>
              </a:rPr>
              <a:t> the network product is meant to handle traffic from different network domains, e.g. both O&amp;M and control plane traffic.</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1.	The tester checks whether the network product refuses traffic intended for one network domain on all interfaces meant for the other network domain, and vice versa.</a:t>
            </a:r>
          </a:p>
          <a:p>
            <a:pPr marL="342900" indent="-342900" algn="l">
              <a:buAutoNum type="arabicPeriod" startAt="2"/>
            </a:pPr>
            <a:r>
              <a:rPr lang="en-US" sz="1800" i="1" dirty="0">
                <a:latin typeface="Cambria" panose="02040503050406030204" pitchFamily="18" charset="0"/>
                <a:ea typeface="Cambria" panose="02040503050406030204" pitchFamily="18" charset="0"/>
              </a:rPr>
              <a:t>Step 1 is to be performed for all pairs of different network domains.</a:t>
            </a:r>
          </a:p>
          <a:p>
            <a:pPr algn="l"/>
            <a:r>
              <a:rPr lang="en-US" sz="1800" b="1" i="1" dirty="0">
                <a:latin typeface="Cambria" panose="02040503050406030204" pitchFamily="18" charset="0"/>
                <a:ea typeface="Cambria" panose="02040503050406030204" pitchFamily="18" charset="0"/>
              </a:rPr>
              <a:t>Expected results</a:t>
            </a:r>
          </a:p>
          <a:p>
            <a:pPr algn="l"/>
            <a:r>
              <a:rPr lang="en-US" sz="1800" i="1" dirty="0">
                <a:latin typeface="Cambria" panose="02040503050406030204" pitchFamily="18" charset="0"/>
                <a:ea typeface="Cambria" panose="02040503050406030204" pitchFamily="18" charset="0"/>
              </a:rPr>
              <a:t>The two tests should be successful.</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The pre-condition should be amended to state that the vendor must provide this information for the tester.</a:t>
            </a:r>
          </a:p>
          <a:p>
            <a:pPr algn="l"/>
            <a:r>
              <a:rPr lang="en-US" sz="1800" dirty="0">
                <a:latin typeface="Cambria" panose="02040503050406030204" pitchFamily="18" charset="0"/>
              </a:rPr>
              <a:t>Execution steps would benefit from more detail and defining what traffic should be used for testing (i.e. would ANY traffic be acceptable for this test?) Consider adding clarity by changing the wording to “The tester checks whether the network product passes traffic only to interfaces in the same domain and that it is dropped from all interfaces in other domains.”</a:t>
            </a:r>
          </a:p>
          <a:p>
            <a:pPr algn="l"/>
            <a:r>
              <a:rPr lang="en-US" sz="1800" dirty="0">
                <a:latin typeface="Cambria" panose="02040503050406030204" pitchFamily="18" charset="0"/>
              </a:rPr>
              <a:t>Expected results should be reworded to state that traffic should not be passed to a domain from which it did not originate.</a:t>
            </a:r>
          </a:p>
          <a:p>
            <a:pPr algn="l"/>
            <a:endParaRPr lang="en-US" sz="1800" dirty="0">
              <a:latin typeface="Cambria" panose="02040503050406030204" pitchFamily="18" charset="0"/>
            </a:endParaRPr>
          </a:p>
        </p:txBody>
      </p:sp>
    </p:spTree>
    <p:extLst>
      <p:ext uri="{BB962C8B-B14F-4D97-AF65-F5344CB8AC3E}">
        <p14:creationId xmlns:p14="http://schemas.microsoft.com/office/powerpoint/2010/main" val="3747308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4.3.6.2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No code execution or inclusion of external resources by JSON parsers.</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The tester should have access to an </a:t>
            </a:r>
            <a:r>
              <a:rPr lang="en-US" sz="1800" i="1" dirty="0">
                <a:solidFill>
                  <a:srgbClr val="FF0000"/>
                </a:solidFill>
                <a:latin typeface="Cambria" panose="02040503050406030204" pitchFamily="18" charset="0"/>
              </a:rPr>
              <a:t>effective</a:t>
            </a:r>
            <a:r>
              <a:rPr lang="en-US" sz="1800" i="1" dirty="0">
                <a:solidFill>
                  <a:srgbClr val="000000"/>
                </a:solidFill>
                <a:latin typeface="Cambria" panose="02040503050406030204" pitchFamily="18" charset="0"/>
              </a:rPr>
              <a:t> Web Application Security (WAS) test tool that allows to generate HTTP messages exploiting JSON parsers that do not prevent the above-mentioned scenarios of code execution and loading external resources. </a:t>
            </a:r>
          </a:p>
          <a:p>
            <a:pPr algn="l"/>
            <a:r>
              <a:rPr lang="en-US" sz="2000" b="1" i="1" dirty="0">
                <a:latin typeface="Cambria" panose="02040503050406030204" pitchFamily="18" charset="0"/>
                <a:ea typeface="Cambria" panose="02040503050406030204" pitchFamily="18" charset="0"/>
              </a:rPr>
              <a:t>Execution steps</a:t>
            </a:r>
          </a:p>
          <a:p>
            <a:pPr marL="342900" indent="-342900" algn="l">
              <a:buAutoNum type="arabicPeriod"/>
            </a:pPr>
            <a:r>
              <a:rPr lang="en-US" sz="1800" i="1" dirty="0">
                <a:solidFill>
                  <a:srgbClr val="FF0000"/>
                </a:solidFill>
                <a:latin typeface="Cambria" panose="02040503050406030204" pitchFamily="18" charset="0"/>
                <a:ea typeface="Cambria" panose="02040503050406030204" pitchFamily="18" charset="0"/>
              </a:rPr>
              <a:t>Execution of available </a:t>
            </a:r>
            <a:r>
              <a:rPr lang="en-US" sz="1800" i="1" dirty="0">
                <a:latin typeface="Cambria" panose="02040503050406030204" pitchFamily="18" charset="0"/>
                <a:ea typeface="Cambria" panose="02040503050406030204" pitchFamily="18" charset="0"/>
              </a:rPr>
              <a:t>WAS test tools against the network product’s API endpoints via its Service Based Interfaces.</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“Effective” should be defined. Is there a particular way for the tools to be executed? How should they be configured?</a:t>
            </a:r>
          </a:p>
          <a:p>
            <a:pPr algn="l"/>
            <a:endParaRPr lang="en-US" sz="1800" dirty="0">
              <a:latin typeface="Cambria" panose="02040503050406030204" pitchFamily="18" charset="0"/>
            </a:endParaRPr>
          </a:p>
        </p:txBody>
      </p:sp>
    </p:spTree>
    <p:extLst>
      <p:ext uri="{BB962C8B-B14F-4D97-AF65-F5344CB8AC3E}">
        <p14:creationId xmlns:p14="http://schemas.microsoft.com/office/powerpoint/2010/main" val="4525616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4.3.6.3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Validation of the unique key values in </a:t>
            </a:r>
            <a:r>
              <a:rPr lang="en-US" sz="2200" b="1" i="1" u="none" strike="noStrike" baseline="0" dirty="0">
                <a:solidFill>
                  <a:srgbClr val="FF0000"/>
                </a:solidFill>
                <a:latin typeface="Cambria" panose="02040503050406030204" pitchFamily="18" charset="0"/>
              </a:rPr>
              <a:t>IEs</a:t>
            </a:r>
            <a:r>
              <a:rPr lang="en-US" sz="2200" b="1" i="1" u="none" strike="noStrike" baseline="0" dirty="0">
                <a:solidFill>
                  <a:srgbClr val="000000"/>
                </a:solidFill>
                <a:latin typeface="Cambria" panose="02040503050406030204" pitchFamily="18" charset="0"/>
              </a:rPr>
              <a:t>.</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Test environment with network product under test. Rest of the network and network products may be simulated.</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1)   The </a:t>
            </a:r>
            <a:r>
              <a:rPr lang="en-US" sz="1800" i="1" dirty="0">
                <a:solidFill>
                  <a:srgbClr val="FF0000"/>
                </a:solidFill>
                <a:latin typeface="Cambria" panose="02040503050406030204" pitchFamily="18" charset="0"/>
                <a:ea typeface="Cambria" panose="02040503050406030204" pitchFamily="18" charset="0"/>
              </a:rPr>
              <a:t>test equipment </a:t>
            </a:r>
            <a:r>
              <a:rPr lang="en-US" sz="1800" i="1" dirty="0">
                <a:latin typeface="Cambria" panose="02040503050406030204" pitchFamily="18" charset="0"/>
                <a:ea typeface="Cambria" panose="02040503050406030204" pitchFamily="18" charset="0"/>
              </a:rPr>
              <a:t>sends requests with duplicate keys in message </a:t>
            </a:r>
            <a:r>
              <a:rPr lang="en-US" sz="1800" i="1" dirty="0">
                <a:solidFill>
                  <a:srgbClr val="FF0000"/>
                </a:solidFill>
                <a:latin typeface="Cambria" panose="02040503050406030204" pitchFamily="18" charset="0"/>
                <a:ea typeface="Cambria" panose="02040503050406030204" pitchFamily="18" charset="0"/>
              </a:rPr>
              <a:t>IE</a:t>
            </a:r>
            <a:r>
              <a:rPr lang="en-US" sz="1800" i="1" dirty="0">
                <a:latin typeface="Cambria" panose="02040503050406030204" pitchFamily="18" charset="0"/>
                <a:ea typeface="Cambria" panose="02040503050406030204" pitchFamily="18" charset="0"/>
              </a:rPr>
              <a:t> payload to the network product under test.</a:t>
            </a:r>
          </a:p>
          <a:p>
            <a:pPr marL="342900" indent="-342900" algn="l">
              <a:buAutoNum type="arabicParenR" startAt="2"/>
            </a:pPr>
            <a:r>
              <a:rPr lang="en-US" sz="1800" i="1" dirty="0">
                <a:latin typeface="Cambria" panose="02040503050406030204" pitchFamily="18" charset="0"/>
                <a:ea typeface="Cambria" panose="02040503050406030204" pitchFamily="18" charset="0"/>
              </a:rPr>
              <a:t>The </a:t>
            </a:r>
            <a:r>
              <a:rPr lang="en-US" sz="1800" i="1" dirty="0">
                <a:solidFill>
                  <a:srgbClr val="FF0000"/>
                </a:solidFill>
                <a:latin typeface="Cambria" panose="02040503050406030204" pitchFamily="18" charset="0"/>
                <a:ea typeface="Cambria" panose="02040503050406030204" pitchFamily="18" charset="0"/>
              </a:rPr>
              <a:t>test equipment </a:t>
            </a:r>
            <a:r>
              <a:rPr lang="en-US" sz="1800" i="1" dirty="0">
                <a:latin typeface="Cambria" panose="02040503050406030204" pitchFamily="18" charset="0"/>
                <a:ea typeface="Cambria" panose="02040503050406030204" pitchFamily="18" charset="0"/>
              </a:rPr>
              <a:t>sends valid requests to network product under test</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“IE” is not defined in the document. </a:t>
            </a:r>
          </a:p>
          <a:p>
            <a:pPr algn="l"/>
            <a:r>
              <a:rPr lang="en-US" sz="1800" dirty="0">
                <a:latin typeface="Cambria" panose="02040503050406030204" pitchFamily="18" charset="0"/>
              </a:rPr>
              <a:t>The pre-conditions are vague. What does the “test environment” need to have or not have?</a:t>
            </a:r>
          </a:p>
          <a:p>
            <a:pPr algn="l"/>
            <a:r>
              <a:rPr lang="en-US" sz="1800" dirty="0">
                <a:latin typeface="Cambria" panose="02040503050406030204" pitchFamily="18" charset="0"/>
              </a:rPr>
              <a:t>What is the “test equipment”? What “requests” should be sent?</a:t>
            </a:r>
          </a:p>
        </p:txBody>
      </p:sp>
    </p:spTree>
    <p:extLst>
      <p:ext uri="{BB962C8B-B14F-4D97-AF65-F5344CB8AC3E}">
        <p14:creationId xmlns:p14="http://schemas.microsoft.com/office/powerpoint/2010/main" val="9589092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4.3.6.4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Validation of the </a:t>
            </a:r>
            <a:r>
              <a:rPr lang="en-US" sz="2200" b="1" i="1" u="none" strike="noStrike" baseline="0" dirty="0">
                <a:solidFill>
                  <a:srgbClr val="FF0000"/>
                </a:solidFill>
                <a:latin typeface="Cambria" panose="02040503050406030204" pitchFamily="18" charset="0"/>
              </a:rPr>
              <a:t>IEs</a:t>
            </a:r>
            <a:r>
              <a:rPr lang="en-US" sz="2200" b="1" i="1" u="none" strike="noStrike" baseline="0" dirty="0">
                <a:solidFill>
                  <a:srgbClr val="000000"/>
                </a:solidFill>
                <a:latin typeface="Cambria" panose="02040503050406030204" pitchFamily="18" charset="0"/>
              </a:rPr>
              <a:t> limits.</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Test environment with network product under test. Rest of the network and network products may be simulated.</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1) The </a:t>
            </a:r>
            <a:r>
              <a:rPr lang="en-US" sz="1800" i="1" dirty="0">
                <a:solidFill>
                  <a:srgbClr val="FF0000"/>
                </a:solidFill>
                <a:latin typeface="Cambria" panose="02040503050406030204" pitchFamily="18" charset="0"/>
                <a:ea typeface="Cambria" panose="02040503050406030204" pitchFamily="18" charset="0"/>
              </a:rPr>
              <a:t>test equipment </a:t>
            </a:r>
            <a:r>
              <a:rPr lang="en-US" sz="1800" i="1" dirty="0">
                <a:latin typeface="Cambria" panose="02040503050406030204" pitchFamily="18" charset="0"/>
                <a:ea typeface="Cambria" panose="02040503050406030204" pitchFamily="18" charset="0"/>
              </a:rPr>
              <a:t>sends </a:t>
            </a:r>
            <a:r>
              <a:rPr lang="en-US" sz="1800" i="1" dirty="0">
                <a:solidFill>
                  <a:srgbClr val="FF0000"/>
                </a:solidFill>
                <a:latin typeface="Cambria" panose="02040503050406030204" pitchFamily="18" charset="0"/>
                <a:ea typeface="Cambria" panose="02040503050406030204" pitchFamily="18" charset="0"/>
              </a:rPr>
              <a:t>requests</a:t>
            </a:r>
            <a:r>
              <a:rPr lang="en-US" sz="1800" i="1" dirty="0">
                <a:latin typeface="Cambria" panose="02040503050406030204" pitchFamily="18" charset="0"/>
                <a:ea typeface="Cambria" panose="02040503050406030204" pitchFamily="18" charset="0"/>
              </a:rPr>
              <a:t> with out of bounds </a:t>
            </a:r>
            <a:r>
              <a:rPr lang="en-US" sz="1800" i="1" dirty="0">
                <a:solidFill>
                  <a:srgbClr val="FF0000"/>
                </a:solidFill>
                <a:latin typeface="Cambria" panose="02040503050406030204" pitchFamily="18" charset="0"/>
                <a:ea typeface="Cambria" panose="02040503050406030204" pitchFamily="18" charset="0"/>
              </a:rPr>
              <a:t>IEs</a:t>
            </a:r>
            <a:r>
              <a:rPr lang="en-US" sz="1800" i="1" dirty="0">
                <a:latin typeface="Cambria" panose="02040503050406030204" pitchFamily="18" charset="0"/>
                <a:ea typeface="Cambria" panose="02040503050406030204" pitchFamily="18" charset="0"/>
              </a:rPr>
              <a:t> towards the network product under test.</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“IE” is not defined in the document. </a:t>
            </a:r>
          </a:p>
          <a:p>
            <a:pPr algn="l"/>
            <a:r>
              <a:rPr lang="en-US" sz="1800" dirty="0">
                <a:latin typeface="Cambria" panose="02040503050406030204" pitchFamily="18" charset="0"/>
              </a:rPr>
              <a:t>The pre-conditions are vague. What does the “test environment” need to have or not have?</a:t>
            </a:r>
          </a:p>
          <a:p>
            <a:pPr algn="l"/>
            <a:r>
              <a:rPr lang="en-US" sz="1800" dirty="0">
                <a:latin typeface="Cambria" panose="02040503050406030204" pitchFamily="18" charset="0"/>
              </a:rPr>
              <a:t>What is the “test equipment”? What “requests” should be sent?</a:t>
            </a:r>
          </a:p>
        </p:txBody>
      </p:sp>
    </p:spTree>
    <p:extLst>
      <p:ext uri="{BB962C8B-B14F-4D97-AF65-F5344CB8AC3E}">
        <p14:creationId xmlns:p14="http://schemas.microsoft.com/office/powerpoint/2010/main" val="34351486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4.4.2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Port scanning</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The </a:t>
            </a:r>
            <a:r>
              <a:rPr lang="en-US" sz="1800" i="1" dirty="0">
                <a:solidFill>
                  <a:srgbClr val="FF0000"/>
                </a:solidFill>
                <a:latin typeface="Cambria" panose="02040503050406030204" pitchFamily="18" charset="0"/>
              </a:rPr>
              <a:t>port scanning tool </a:t>
            </a:r>
            <a:r>
              <a:rPr lang="en-US" sz="1800" i="1" dirty="0">
                <a:solidFill>
                  <a:srgbClr val="000000"/>
                </a:solidFill>
                <a:latin typeface="Cambria" panose="02040503050406030204" pitchFamily="18" charset="0"/>
              </a:rPr>
              <a:t>that is used shall be capable to detect open ports on the relevant transport layer protocols.</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Validation that all entries in the list of services are </a:t>
            </a:r>
            <a:r>
              <a:rPr lang="en-US" sz="1800" i="1" dirty="0">
                <a:solidFill>
                  <a:srgbClr val="FF0000"/>
                </a:solidFill>
                <a:latin typeface="Cambria" panose="02040503050406030204" pitchFamily="18" charset="0"/>
                <a:ea typeface="Cambria" panose="02040503050406030204" pitchFamily="18" charset="0"/>
              </a:rPr>
              <a:t>meaningful and reasonably necessary</a:t>
            </a:r>
            <a:r>
              <a:rPr lang="en-US" sz="1800" i="1" dirty="0">
                <a:latin typeface="Cambria" panose="02040503050406030204" pitchFamily="18" charset="0"/>
                <a:ea typeface="Cambria" panose="02040503050406030204" pitchFamily="18" charset="0"/>
              </a:rPr>
              <a:t> for the operation of the Network Product class.</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The tools to be used or not used are not defined. How should they be configured?</a:t>
            </a:r>
          </a:p>
          <a:p>
            <a:pPr algn="l"/>
            <a:r>
              <a:rPr lang="en-US" sz="1800" dirty="0">
                <a:latin typeface="Cambria" panose="02040503050406030204" pitchFamily="18" charset="0"/>
              </a:rPr>
              <a:t>Define “meaningful”.</a:t>
            </a:r>
          </a:p>
          <a:p>
            <a:pPr algn="l"/>
            <a:r>
              <a:rPr lang="en-US" sz="1800" dirty="0">
                <a:latin typeface="Cambria" panose="02040503050406030204" pitchFamily="18" charset="0"/>
              </a:rPr>
              <a:t>How necessary is “reasonably”?</a:t>
            </a:r>
          </a:p>
        </p:txBody>
      </p:sp>
    </p:spTree>
    <p:extLst>
      <p:ext uri="{BB962C8B-B14F-4D97-AF65-F5344CB8AC3E}">
        <p14:creationId xmlns:p14="http://schemas.microsoft.com/office/powerpoint/2010/main" val="14793370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4.4.3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Vulnerability scanning</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The </a:t>
            </a:r>
            <a:r>
              <a:rPr lang="en-US" sz="1800" i="1" dirty="0">
                <a:solidFill>
                  <a:srgbClr val="FF0000"/>
                </a:solidFill>
                <a:latin typeface="Cambria" panose="02040503050406030204" pitchFamily="18" charset="0"/>
              </a:rPr>
              <a:t>used vulnerability scanning tool </a:t>
            </a:r>
            <a:r>
              <a:rPr lang="en-US" sz="1800" i="1" dirty="0">
                <a:solidFill>
                  <a:srgbClr val="000000"/>
                </a:solidFill>
                <a:latin typeface="Cambria" panose="02040503050406030204" pitchFamily="18" charset="0"/>
              </a:rPr>
              <a:t>shall be capable to detect known vulnerabilities on common services. The used vulnerability information shall be </a:t>
            </a:r>
            <a:r>
              <a:rPr lang="en-US" sz="1800" i="1" dirty="0">
                <a:solidFill>
                  <a:srgbClr val="FF0000"/>
                </a:solidFill>
                <a:latin typeface="Cambria" panose="02040503050406030204" pitchFamily="18" charset="0"/>
              </a:rPr>
              <a:t>reasonably</a:t>
            </a:r>
            <a:r>
              <a:rPr lang="en-US" sz="1800" i="1" dirty="0">
                <a:solidFill>
                  <a:srgbClr val="000000"/>
                </a:solidFill>
                <a:latin typeface="Cambria" panose="02040503050406030204" pitchFamily="18" charset="0"/>
              </a:rPr>
              <a:t> recent at the time of testing.</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1.    Execution of the </a:t>
            </a:r>
            <a:r>
              <a:rPr lang="en-US" sz="1800" i="1" dirty="0">
                <a:solidFill>
                  <a:srgbClr val="FF0000"/>
                </a:solidFill>
                <a:latin typeface="Cambria" panose="02040503050406030204" pitchFamily="18" charset="0"/>
                <a:ea typeface="Cambria" panose="02040503050406030204" pitchFamily="18" charset="0"/>
              </a:rPr>
              <a:t>suitable</a:t>
            </a:r>
            <a:r>
              <a:rPr lang="en-US" sz="1800" i="1" dirty="0">
                <a:latin typeface="Cambria" panose="02040503050406030204" pitchFamily="18" charset="0"/>
                <a:ea typeface="Cambria" panose="02040503050406030204" pitchFamily="18" charset="0"/>
              </a:rPr>
              <a:t> vulnerability scanning tool against all interfaces providing IP-based protocols of the Network Product.</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The tools to be used or not used are not defined. How should they be configured?</a:t>
            </a:r>
          </a:p>
          <a:p>
            <a:pPr algn="l"/>
            <a:r>
              <a:rPr lang="en-US" sz="1800" dirty="0">
                <a:latin typeface="Cambria" panose="02040503050406030204" pitchFamily="18" charset="0"/>
              </a:rPr>
              <a:t>How recent is “reasonably”?</a:t>
            </a:r>
          </a:p>
        </p:txBody>
      </p:sp>
    </p:spTree>
    <p:extLst>
      <p:ext uri="{BB962C8B-B14F-4D97-AF65-F5344CB8AC3E}">
        <p14:creationId xmlns:p14="http://schemas.microsoft.com/office/powerpoint/2010/main" val="20154056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56987"/>
            <a:ext cx="9144000" cy="4460904"/>
          </a:xfrm>
        </p:spPr>
        <p:txBody>
          <a:bodyPr>
            <a:normAutofit fontScale="92500" lnSpcReduction="20000"/>
          </a:bodyPr>
          <a:lstStyle/>
          <a:p>
            <a:pPr algn="l"/>
            <a:r>
              <a:rPr lang="en-GB" sz="2000" b="1" i="1" u="none" strike="noStrike" dirty="0">
                <a:solidFill>
                  <a:srgbClr val="000000"/>
                </a:solidFill>
                <a:effectLst/>
                <a:latin typeface="Cambria" panose="02040503050406030204" pitchFamily="18" charset="0"/>
                <a:ea typeface="Cambria" panose="02040503050406030204" pitchFamily="18" charset="0"/>
              </a:rPr>
              <a:t>4.4.4 </a:t>
            </a:r>
            <a:r>
              <a:rPr lang="en-GB" sz="2200" b="1" i="1" u="none" strike="noStrike" baseline="0" dirty="0">
                <a:solidFill>
                  <a:srgbClr val="000000"/>
                </a:solidFill>
                <a:latin typeface="Cambria" panose="02040503050406030204" pitchFamily="18" charset="0"/>
              </a:rPr>
              <a:t>- </a:t>
            </a:r>
            <a:r>
              <a:rPr lang="en-US" sz="2200" b="1" i="1" u="none" strike="noStrike" baseline="0" dirty="0">
                <a:solidFill>
                  <a:srgbClr val="000000"/>
                </a:solidFill>
                <a:latin typeface="Cambria" panose="02040503050406030204" pitchFamily="18" charset="0"/>
              </a:rPr>
              <a:t>Robustness and fuzz testing</a:t>
            </a:r>
          </a:p>
          <a:p>
            <a:pPr algn="l"/>
            <a:r>
              <a:rPr lang="en-US" sz="2200" b="1" i="1" dirty="0">
                <a:solidFill>
                  <a:srgbClr val="000000"/>
                </a:solidFill>
                <a:latin typeface="Cambria" panose="02040503050406030204" pitchFamily="18" charset="0"/>
              </a:rPr>
              <a:t>Pre-condition</a:t>
            </a:r>
          </a:p>
          <a:p>
            <a:pPr algn="l"/>
            <a:r>
              <a:rPr lang="en-US" sz="1800" i="1" dirty="0">
                <a:solidFill>
                  <a:srgbClr val="000000"/>
                </a:solidFill>
                <a:latin typeface="Cambria" panose="02040503050406030204" pitchFamily="18" charset="0"/>
              </a:rPr>
              <a:t>The robustness and fuzzing tools that are selected for this test shall utilize </a:t>
            </a:r>
            <a:r>
              <a:rPr lang="en-US" sz="1800" i="1" dirty="0">
                <a:solidFill>
                  <a:srgbClr val="FF0000"/>
                </a:solidFill>
                <a:latin typeface="Cambria" panose="02040503050406030204" pitchFamily="18" charset="0"/>
              </a:rPr>
              <a:t>state-of-the-art</a:t>
            </a:r>
            <a:r>
              <a:rPr lang="en-US" sz="1800" i="1" dirty="0">
                <a:solidFill>
                  <a:srgbClr val="000000"/>
                </a:solidFill>
                <a:latin typeface="Cambria" panose="02040503050406030204" pitchFamily="18" charset="0"/>
              </a:rPr>
              <a:t> technology …</a:t>
            </a:r>
          </a:p>
          <a:p>
            <a:pPr algn="l"/>
            <a:r>
              <a:rPr lang="en-US" sz="1800" i="1" dirty="0">
                <a:solidFill>
                  <a:srgbClr val="000000"/>
                </a:solidFill>
                <a:latin typeface="Cambria" panose="02040503050406030204" pitchFamily="18" charset="0"/>
              </a:rPr>
              <a:t>Test labs shall acquire fuzz testing tools for those protocols </a:t>
            </a:r>
            <a:r>
              <a:rPr lang="en-US" sz="1800" i="1" dirty="0">
                <a:solidFill>
                  <a:srgbClr val="FF0000"/>
                </a:solidFill>
                <a:latin typeface="Cambria" panose="02040503050406030204" pitchFamily="18" charset="0"/>
              </a:rPr>
              <a:t>where commercially feasible.</a:t>
            </a:r>
          </a:p>
          <a:p>
            <a:pPr algn="l"/>
            <a:r>
              <a:rPr lang="en-US" sz="1800" i="1" dirty="0">
                <a:solidFill>
                  <a:srgbClr val="000000"/>
                </a:solidFill>
                <a:latin typeface="Cambria" panose="02040503050406030204" pitchFamily="18" charset="0"/>
              </a:rPr>
              <a:t>The accredited test lab is expected to have </a:t>
            </a:r>
            <a:r>
              <a:rPr lang="en-US" sz="1800" i="1" dirty="0">
                <a:solidFill>
                  <a:srgbClr val="FF0000"/>
                </a:solidFill>
                <a:latin typeface="Cambria" panose="02040503050406030204" pitchFamily="18" charset="0"/>
              </a:rPr>
              <a:t>sufficient</a:t>
            </a:r>
            <a:r>
              <a:rPr lang="en-US" sz="1800" i="1" dirty="0">
                <a:solidFill>
                  <a:srgbClr val="000000"/>
                </a:solidFill>
                <a:latin typeface="Cambria" panose="02040503050406030204" pitchFamily="18" charset="0"/>
              </a:rPr>
              <a:t> expertise to recognize the level of effectiveness of the available tools.</a:t>
            </a:r>
          </a:p>
          <a:p>
            <a:pPr algn="l"/>
            <a:r>
              <a:rPr lang="en-US" sz="2000" b="1" i="1" dirty="0">
                <a:latin typeface="Cambria" panose="02040503050406030204" pitchFamily="18" charset="0"/>
                <a:ea typeface="Cambria" panose="02040503050406030204" pitchFamily="18" charset="0"/>
              </a:rPr>
              <a:t>Execution steps</a:t>
            </a:r>
          </a:p>
          <a:p>
            <a:pPr algn="l"/>
            <a:r>
              <a:rPr lang="en-US" sz="1800" i="1" dirty="0">
                <a:latin typeface="Cambria" panose="02040503050406030204" pitchFamily="18" charset="0"/>
                <a:ea typeface="Cambria" panose="02040503050406030204" pitchFamily="18" charset="0"/>
              </a:rPr>
              <a:t>Execution of available </a:t>
            </a:r>
            <a:r>
              <a:rPr lang="en-US" sz="1800" i="1" dirty="0">
                <a:solidFill>
                  <a:srgbClr val="FF0000"/>
                </a:solidFill>
                <a:latin typeface="Cambria" panose="02040503050406030204" pitchFamily="18" charset="0"/>
                <a:ea typeface="Cambria" panose="02040503050406030204" pitchFamily="18" charset="0"/>
              </a:rPr>
              <a:t>effective</a:t>
            </a:r>
            <a:r>
              <a:rPr lang="en-US" sz="1800" i="1" dirty="0">
                <a:latin typeface="Cambria" panose="02040503050406030204" pitchFamily="18" charset="0"/>
                <a:ea typeface="Cambria" panose="02040503050406030204" pitchFamily="18" charset="0"/>
              </a:rPr>
              <a:t> fuzzing tools against the protocols available via interfaces providing IP-based protocols of the Network Product </a:t>
            </a:r>
            <a:r>
              <a:rPr lang="en-US" sz="1800" i="1" dirty="0">
                <a:solidFill>
                  <a:srgbClr val="FF0000"/>
                </a:solidFill>
                <a:latin typeface="Cambria" panose="02040503050406030204" pitchFamily="18" charset="0"/>
                <a:ea typeface="Cambria" panose="02040503050406030204" pitchFamily="18" charset="0"/>
              </a:rPr>
              <a:t>for an amount of time sufficient to be effective</a:t>
            </a:r>
            <a:r>
              <a:rPr lang="en-US" sz="1800" i="1" dirty="0">
                <a:latin typeface="Cambria" panose="02040503050406030204" pitchFamily="18" charset="0"/>
                <a:ea typeface="Cambria" panose="02040503050406030204" pitchFamily="18" charset="0"/>
              </a:rPr>
              <a:t>.</a:t>
            </a:r>
          </a:p>
          <a:p>
            <a:pPr algn="l"/>
            <a:r>
              <a:rPr lang="en-US" sz="1800" i="1" dirty="0">
                <a:latin typeface="Cambria" panose="02040503050406030204" pitchFamily="18" charset="0"/>
                <a:ea typeface="Cambria" panose="02040503050406030204" pitchFamily="18" charset="0"/>
              </a:rPr>
              <a:t>Execution of available </a:t>
            </a:r>
            <a:r>
              <a:rPr lang="en-US" sz="1800" i="1" dirty="0">
                <a:solidFill>
                  <a:srgbClr val="FF0000"/>
                </a:solidFill>
                <a:latin typeface="Cambria" panose="02040503050406030204" pitchFamily="18" charset="0"/>
                <a:ea typeface="Cambria" panose="02040503050406030204" pitchFamily="18" charset="0"/>
              </a:rPr>
              <a:t>effective</a:t>
            </a:r>
            <a:r>
              <a:rPr lang="en-US" sz="1800" i="1" dirty="0">
                <a:latin typeface="Cambria" panose="02040503050406030204" pitchFamily="18" charset="0"/>
                <a:ea typeface="Cambria" panose="02040503050406030204" pitchFamily="18" charset="0"/>
              </a:rPr>
              <a:t> robustness test tools against the protocols available via interfaces providing IP-based protocols of the Network Product </a:t>
            </a:r>
            <a:r>
              <a:rPr lang="en-US" sz="1800" i="1" dirty="0">
                <a:solidFill>
                  <a:srgbClr val="FF0000"/>
                </a:solidFill>
                <a:latin typeface="Cambria" panose="02040503050406030204" pitchFamily="18" charset="0"/>
                <a:ea typeface="Cambria" panose="02040503050406030204" pitchFamily="18" charset="0"/>
              </a:rPr>
              <a:t>for an amount of time sufficient to be effective</a:t>
            </a:r>
            <a:r>
              <a:rPr lang="en-US" sz="1800" i="1" dirty="0">
                <a:latin typeface="Cambria" panose="02040503050406030204" pitchFamily="18" charset="0"/>
                <a:ea typeface="Cambria" panose="02040503050406030204" pitchFamily="18" charset="0"/>
              </a:rPr>
              <a:t>.</a:t>
            </a:r>
          </a:p>
          <a:p>
            <a:pPr algn="l"/>
            <a:r>
              <a:rPr lang="en-US" sz="1800" i="1" dirty="0">
                <a:latin typeface="Cambria" panose="02040503050406030204" pitchFamily="18" charset="0"/>
                <a:ea typeface="Cambria" panose="02040503050406030204" pitchFamily="18" charset="0"/>
              </a:rPr>
              <a:t>The execution of tests shall run </a:t>
            </a:r>
            <a:r>
              <a:rPr lang="en-US" sz="1800" i="1" dirty="0">
                <a:solidFill>
                  <a:srgbClr val="FF0000"/>
                </a:solidFill>
                <a:latin typeface="Cambria" panose="02040503050406030204" pitchFamily="18" charset="0"/>
                <a:ea typeface="Cambria" panose="02040503050406030204" pitchFamily="18" charset="0"/>
              </a:rPr>
              <a:t>sufficient</a:t>
            </a:r>
            <a:r>
              <a:rPr lang="en-US" sz="1800" i="1" dirty="0">
                <a:latin typeface="Cambria" panose="02040503050406030204" pitchFamily="18" charset="0"/>
                <a:ea typeface="Cambria" panose="02040503050406030204" pitchFamily="18" charset="0"/>
              </a:rPr>
              <a:t> times. </a:t>
            </a:r>
          </a:p>
          <a:p>
            <a:pPr algn="l"/>
            <a:r>
              <a:rPr lang="en-US" sz="2200" b="1" dirty="0">
                <a:latin typeface="Cambria" panose="02040503050406030204" pitchFamily="18" charset="0"/>
              </a:rPr>
              <a:t>Suggested change</a:t>
            </a:r>
            <a:r>
              <a:rPr lang="en-US" sz="2200" dirty="0">
                <a:latin typeface="Cambria" panose="02040503050406030204" pitchFamily="18" charset="0"/>
              </a:rPr>
              <a:t>:</a:t>
            </a:r>
          </a:p>
          <a:p>
            <a:pPr algn="l"/>
            <a:r>
              <a:rPr lang="en-US" sz="1800" dirty="0">
                <a:latin typeface="Cambria" panose="02040503050406030204" pitchFamily="18" charset="0"/>
              </a:rPr>
              <a:t>Remove the subjectivity (or as much as possible).</a:t>
            </a:r>
          </a:p>
        </p:txBody>
      </p:sp>
    </p:spTree>
    <p:extLst>
      <p:ext uri="{BB962C8B-B14F-4D97-AF65-F5344CB8AC3E}">
        <p14:creationId xmlns:p14="http://schemas.microsoft.com/office/powerpoint/2010/main" val="1725720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ISO 17025 Requirements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0" u="none" strike="noStrike" baseline="0" dirty="0">
                <a:solidFill>
                  <a:srgbClr val="000000"/>
                </a:solidFill>
                <a:latin typeface="Cambria" panose="02040503050406030204" pitchFamily="18" charset="0"/>
              </a:rPr>
              <a:t>General requirements</a:t>
            </a:r>
          </a:p>
          <a:p>
            <a:pPr algn="just"/>
            <a:r>
              <a:rPr lang="en-US" sz="1800" b="1" i="0" u="none" strike="noStrike" baseline="0" dirty="0">
                <a:solidFill>
                  <a:srgbClr val="000000"/>
                </a:solidFill>
                <a:latin typeface="Cambria" panose="02040503050406030204" pitchFamily="18" charset="0"/>
              </a:rPr>
              <a:t>7.2.2.4 </a:t>
            </a:r>
            <a:r>
              <a:rPr lang="en-US" sz="1800" b="0" i="1" u="none" strike="noStrike" baseline="0" dirty="0">
                <a:solidFill>
                  <a:srgbClr val="000000"/>
                </a:solidFill>
                <a:latin typeface="Cambria" panose="02040503050406030204" pitchFamily="18" charset="0"/>
              </a:rPr>
              <a:t>The laboratory shall retain the following records of validation:</a:t>
            </a:r>
          </a:p>
          <a:p>
            <a:pPr algn="just"/>
            <a:r>
              <a:rPr lang="en-US" sz="1800" b="0" i="1" u="none" strike="noStrike" baseline="0" dirty="0">
                <a:solidFill>
                  <a:srgbClr val="000000"/>
                </a:solidFill>
                <a:latin typeface="Cambria" panose="02040503050406030204" pitchFamily="18" charset="0"/>
              </a:rPr>
              <a:t>a) the validation procedure used;</a:t>
            </a:r>
          </a:p>
          <a:p>
            <a:pPr algn="just"/>
            <a:r>
              <a:rPr lang="en-US" sz="1800" b="0" i="1" u="none" strike="noStrike" baseline="0" dirty="0">
                <a:solidFill>
                  <a:srgbClr val="000000"/>
                </a:solidFill>
                <a:latin typeface="Cambria" panose="02040503050406030204" pitchFamily="18" charset="0"/>
              </a:rPr>
              <a:t>b) specification of the requirements;</a:t>
            </a:r>
          </a:p>
          <a:p>
            <a:pPr algn="just"/>
            <a:r>
              <a:rPr lang="en-US" sz="1800" b="0" i="1" u="none" strike="noStrike" baseline="0" dirty="0">
                <a:solidFill>
                  <a:srgbClr val="000000"/>
                </a:solidFill>
                <a:latin typeface="Cambria" panose="02040503050406030204" pitchFamily="18" charset="0"/>
              </a:rPr>
              <a:t>c) determination of the performance characteristics of the method;</a:t>
            </a:r>
          </a:p>
          <a:p>
            <a:pPr algn="just"/>
            <a:r>
              <a:rPr lang="en-GB" sz="1800" b="0" i="1" u="none" strike="noStrike" baseline="0" dirty="0">
                <a:solidFill>
                  <a:srgbClr val="000000"/>
                </a:solidFill>
                <a:latin typeface="Cambria" panose="02040503050406030204" pitchFamily="18" charset="0"/>
              </a:rPr>
              <a:t>d) results obtained; </a:t>
            </a:r>
          </a:p>
          <a:p>
            <a:pPr algn="just"/>
            <a:r>
              <a:rPr lang="en-US" sz="1800" b="0" i="1" u="none" strike="noStrike" baseline="0" dirty="0">
                <a:solidFill>
                  <a:srgbClr val="000000"/>
                </a:solidFill>
                <a:latin typeface="Cambria" panose="02040503050406030204" pitchFamily="18" charset="0"/>
              </a:rPr>
              <a:t>e) a </a:t>
            </a:r>
            <a:r>
              <a:rPr lang="en-US" sz="1800" b="1" i="1" u="none" strike="noStrike" baseline="0" dirty="0">
                <a:solidFill>
                  <a:srgbClr val="00B050"/>
                </a:solidFill>
                <a:latin typeface="Cambria" panose="02040503050406030204" pitchFamily="18" charset="0"/>
              </a:rPr>
              <a:t>statement on the validity of the method, detailing its fitness for the intended use</a:t>
            </a:r>
            <a:r>
              <a:rPr lang="en-US" sz="1800" b="0" i="1" u="none" strike="noStrike" baseline="0" dirty="0">
                <a:solidFill>
                  <a:srgbClr val="000000"/>
                </a:solidFill>
                <a:latin typeface="Cambria" panose="02040503050406030204" pitchFamily="18" charset="0"/>
              </a:rPr>
              <a:t>.</a:t>
            </a:r>
            <a:endParaRPr lang="en-US" sz="1800" i="1" dirty="0">
              <a:solidFill>
                <a:srgbClr val="000000"/>
              </a:solidFill>
              <a:latin typeface="Cambria" panose="02040503050406030204" pitchFamily="18" charset="0"/>
            </a:endParaRPr>
          </a:p>
          <a:p>
            <a:pPr algn="just"/>
            <a:r>
              <a:rPr lang="en-US" sz="1800" dirty="0">
                <a:solidFill>
                  <a:srgbClr val="000000"/>
                </a:solidFill>
                <a:latin typeface="Cambria" panose="02040503050406030204" pitchFamily="18" charset="0"/>
              </a:rPr>
              <a:t>In short, testing must be carried out in a way that is objective and repeatable, such that anyone doing the test given the same environment, should obtain the same results. </a:t>
            </a:r>
          </a:p>
          <a:p>
            <a:pPr algn="just"/>
            <a:r>
              <a:rPr lang="en-US" sz="1800" dirty="0">
                <a:solidFill>
                  <a:srgbClr val="000000"/>
                </a:solidFill>
                <a:latin typeface="Cambria" panose="02040503050406030204" pitchFamily="18" charset="0"/>
              </a:rPr>
              <a:t>To achieve this, the testing procedure must be written to allow different testers to follow the same steps and see the same evidence.</a:t>
            </a:r>
          </a:p>
          <a:p>
            <a:pPr algn="just"/>
            <a:r>
              <a:rPr lang="en-US" sz="1800" dirty="0">
                <a:solidFill>
                  <a:srgbClr val="000000"/>
                </a:solidFill>
                <a:latin typeface="Cambria" panose="02040503050406030204" pitchFamily="18" charset="0"/>
              </a:rPr>
              <a:t>There can be no room for interpretation or doubt.</a:t>
            </a:r>
          </a:p>
          <a:p>
            <a:pPr algn="just"/>
            <a:endParaRPr lang="en-US" sz="1800" dirty="0">
              <a:solidFill>
                <a:srgbClr val="000000"/>
              </a:solidFill>
              <a:latin typeface="Cambria" panose="02040503050406030204" pitchFamily="18" charset="0"/>
            </a:endParaRPr>
          </a:p>
          <a:p>
            <a:pPr algn="just"/>
            <a:endParaRPr lang="en-GB" dirty="0"/>
          </a:p>
        </p:txBody>
      </p:sp>
    </p:spTree>
    <p:extLst>
      <p:ext uri="{BB962C8B-B14F-4D97-AF65-F5344CB8AC3E}">
        <p14:creationId xmlns:p14="http://schemas.microsoft.com/office/powerpoint/2010/main" val="1746540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1" u="none" strike="noStrike" baseline="0" dirty="0">
                <a:solidFill>
                  <a:srgbClr val="000000"/>
                </a:solidFill>
                <a:latin typeface="Cambria" panose="02040503050406030204" pitchFamily="18" charset="0"/>
              </a:rPr>
              <a:t>4.2.2.2.2 - </a:t>
            </a:r>
            <a:r>
              <a:rPr lang="en-US" sz="2200" b="1" i="1" u="none" strike="noStrike" baseline="0" dirty="0">
                <a:solidFill>
                  <a:srgbClr val="000000"/>
                </a:solidFill>
                <a:latin typeface="Cambria" panose="02040503050406030204" pitchFamily="18" charset="0"/>
              </a:rPr>
              <a:t>Protection at the transport layer</a:t>
            </a:r>
            <a:endParaRPr lang="en-GB" sz="2200" b="1" i="1" u="none" strike="noStrike" baseline="0" dirty="0">
              <a:solidFill>
                <a:srgbClr val="000000"/>
              </a:solidFill>
              <a:latin typeface="Cambria" panose="02040503050406030204" pitchFamily="18" charset="0"/>
            </a:endParaRPr>
          </a:p>
          <a:p>
            <a:pPr algn="l"/>
            <a:r>
              <a:rPr lang="en-GB" sz="2200" b="1" dirty="0">
                <a:solidFill>
                  <a:srgbClr val="000000"/>
                </a:solidFill>
                <a:latin typeface="Cambria" panose="02040503050406030204" pitchFamily="18" charset="0"/>
              </a:rPr>
              <a:t>Comment</a:t>
            </a:r>
          </a:p>
          <a:p>
            <a:pPr algn="l"/>
            <a:r>
              <a:rPr lang="en-US" sz="1800" dirty="0">
                <a:solidFill>
                  <a:srgbClr val="000000"/>
                </a:solidFill>
                <a:latin typeface="Cambria" panose="02040503050406030204" pitchFamily="18" charset="0"/>
              </a:rPr>
              <a:t>The test case applies to SBI only, but is not explicitly stated.</a:t>
            </a:r>
          </a:p>
          <a:p>
            <a:pPr algn="just"/>
            <a:r>
              <a:rPr lang="en-US" sz="1800" b="1" dirty="0">
                <a:latin typeface="Cambria" panose="02040503050406030204" pitchFamily="18" charset="0"/>
              </a:rPr>
              <a:t>Suggested change</a:t>
            </a:r>
            <a:r>
              <a:rPr lang="en-US" sz="1800" dirty="0">
                <a:latin typeface="Cambria" panose="02040503050406030204" pitchFamily="18" charset="0"/>
              </a:rPr>
              <a:t>:</a:t>
            </a:r>
          </a:p>
          <a:p>
            <a:pPr algn="just"/>
            <a:r>
              <a:rPr lang="en-US" sz="1800" dirty="0">
                <a:latin typeface="Cambria" panose="02040503050406030204" pitchFamily="18" charset="0"/>
              </a:rPr>
              <a:t>Explicitly state that the test is applicable to the SBI only..</a:t>
            </a:r>
          </a:p>
          <a:p>
            <a:pPr algn="just"/>
            <a:endParaRPr lang="en-US" sz="1800" dirty="0">
              <a:solidFill>
                <a:srgbClr val="000000"/>
              </a:solidFill>
              <a:latin typeface="Cambria" panose="02040503050406030204" pitchFamily="18" charset="0"/>
            </a:endParaRPr>
          </a:p>
          <a:p>
            <a:pPr algn="just"/>
            <a:endParaRPr lang="en-GB" dirty="0"/>
          </a:p>
        </p:txBody>
      </p:sp>
    </p:spTree>
    <p:extLst>
      <p:ext uri="{BB962C8B-B14F-4D97-AF65-F5344CB8AC3E}">
        <p14:creationId xmlns:p14="http://schemas.microsoft.com/office/powerpoint/2010/main" val="470755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1" u="none" strike="noStrike" baseline="0" dirty="0">
                <a:solidFill>
                  <a:srgbClr val="000000"/>
                </a:solidFill>
                <a:latin typeface="Cambria" panose="02040503050406030204" pitchFamily="18" charset="0"/>
              </a:rPr>
              <a:t>4.2.3.2.4 - </a:t>
            </a:r>
            <a:r>
              <a:rPr lang="en-US" sz="2200" b="1" i="1" u="none" strike="noStrike" baseline="0" dirty="0">
                <a:solidFill>
                  <a:srgbClr val="000000"/>
                </a:solidFill>
                <a:latin typeface="Cambria" panose="02040503050406030204" pitchFamily="18" charset="0"/>
              </a:rPr>
              <a:t>Protecting data and information in transfer</a:t>
            </a:r>
            <a:endParaRPr lang="en-GB" sz="2200" b="1" i="1" u="none" strike="noStrike" baseline="0" dirty="0">
              <a:solidFill>
                <a:srgbClr val="000000"/>
              </a:solidFill>
              <a:latin typeface="Cambria" panose="02040503050406030204" pitchFamily="18" charset="0"/>
            </a:endParaRPr>
          </a:p>
          <a:p>
            <a:pPr algn="l"/>
            <a:r>
              <a:rPr lang="en-GB" sz="2200" b="1" i="1" dirty="0">
                <a:solidFill>
                  <a:srgbClr val="000000"/>
                </a:solidFill>
                <a:latin typeface="Cambria" panose="02040503050406030204" pitchFamily="18" charset="0"/>
              </a:rPr>
              <a:t>Pre-conditions</a:t>
            </a:r>
          </a:p>
          <a:p>
            <a:pPr algn="l"/>
            <a:r>
              <a:rPr lang="en-US" sz="1800" i="1" dirty="0">
                <a:solidFill>
                  <a:srgbClr val="000000"/>
                </a:solidFill>
                <a:latin typeface="Cambria" panose="02040503050406030204" pitchFamily="18" charset="0"/>
              </a:rPr>
              <a:t>For protocols, for which 3GPP did not define a security profile, e.g. SSH, the tester shall base the tests on a </a:t>
            </a:r>
            <a:r>
              <a:rPr lang="en-US" sz="1800" i="1" dirty="0">
                <a:solidFill>
                  <a:srgbClr val="FF0000"/>
                </a:solidFill>
                <a:latin typeface="Cambria" panose="02040503050406030204" pitchFamily="18" charset="0"/>
              </a:rPr>
              <a:t>widely recognised </a:t>
            </a:r>
            <a:r>
              <a:rPr lang="en-US" sz="1800" i="1" dirty="0">
                <a:solidFill>
                  <a:srgbClr val="000000"/>
                </a:solidFill>
                <a:latin typeface="Cambria" panose="02040503050406030204" pitchFamily="18" charset="0"/>
              </a:rPr>
              <a:t>and publicly available security profile</a:t>
            </a:r>
          </a:p>
          <a:p>
            <a:pPr algn="just"/>
            <a:r>
              <a:rPr lang="en-US" sz="1800" dirty="0">
                <a:latin typeface="Cambria" panose="02040503050406030204" pitchFamily="18" charset="0"/>
              </a:rPr>
              <a:t>“</a:t>
            </a:r>
            <a:r>
              <a:rPr lang="en-US" sz="1800" i="1" dirty="0">
                <a:latin typeface="Cambria" panose="02040503050406030204" pitchFamily="18" charset="0"/>
              </a:rPr>
              <a:t>Widely recognised</a:t>
            </a:r>
            <a:r>
              <a:rPr lang="en-US" sz="1800" dirty="0">
                <a:latin typeface="Cambria" panose="02040503050406030204" pitchFamily="18" charset="0"/>
              </a:rPr>
              <a:t>” is a subjective term. </a:t>
            </a:r>
          </a:p>
          <a:p>
            <a:pPr algn="just"/>
            <a:r>
              <a:rPr lang="en-US" sz="1800" b="1" dirty="0">
                <a:latin typeface="Cambria" panose="02040503050406030204" pitchFamily="18" charset="0"/>
              </a:rPr>
              <a:t>Suggested change</a:t>
            </a:r>
            <a:r>
              <a:rPr lang="en-US" sz="1800" dirty="0">
                <a:latin typeface="Cambria" panose="02040503050406030204" pitchFamily="18" charset="0"/>
              </a:rPr>
              <a:t>:</a:t>
            </a:r>
          </a:p>
          <a:p>
            <a:pPr algn="just"/>
            <a:r>
              <a:rPr lang="en-US" sz="1800" dirty="0">
                <a:latin typeface="Cambria" panose="02040503050406030204" pitchFamily="18" charset="0"/>
              </a:rPr>
              <a:t>Providing better-defined terms or explicit sources to be used or not to be used, would be preferable.</a:t>
            </a:r>
          </a:p>
          <a:p>
            <a:pPr algn="just"/>
            <a:endParaRPr lang="en-US" sz="1800" dirty="0">
              <a:solidFill>
                <a:srgbClr val="000000"/>
              </a:solidFill>
              <a:latin typeface="Cambria" panose="02040503050406030204" pitchFamily="18" charset="0"/>
            </a:endParaRPr>
          </a:p>
          <a:p>
            <a:pPr algn="just"/>
            <a:endParaRPr lang="en-GB" dirty="0"/>
          </a:p>
        </p:txBody>
      </p:sp>
    </p:spTree>
    <p:extLst>
      <p:ext uri="{BB962C8B-B14F-4D97-AF65-F5344CB8AC3E}">
        <p14:creationId xmlns:p14="http://schemas.microsoft.com/office/powerpoint/2010/main" val="707760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1" u="none" strike="noStrike" baseline="0" dirty="0">
                <a:solidFill>
                  <a:srgbClr val="000000"/>
                </a:solidFill>
                <a:latin typeface="Cambria" panose="02040503050406030204" pitchFamily="18" charset="0"/>
              </a:rPr>
              <a:t>4.2.3.3.2 - </a:t>
            </a:r>
            <a:r>
              <a:rPr lang="en-US" sz="2200" b="1" i="1" u="none" strike="noStrike" baseline="0" dirty="0">
                <a:solidFill>
                  <a:srgbClr val="000000"/>
                </a:solidFill>
                <a:latin typeface="Cambria" panose="02040503050406030204" pitchFamily="18" charset="0"/>
              </a:rPr>
              <a:t>Boot from intended memory devices only</a:t>
            </a:r>
          </a:p>
          <a:p>
            <a:pPr algn="l"/>
            <a:r>
              <a:rPr lang="en-GB" sz="2200" b="1" i="1" dirty="0">
                <a:solidFill>
                  <a:srgbClr val="000000"/>
                </a:solidFill>
                <a:latin typeface="Cambria" panose="02040503050406030204" pitchFamily="18" charset="0"/>
              </a:rPr>
              <a:t>Execution Steps</a:t>
            </a:r>
          </a:p>
          <a:p>
            <a:pPr algn="l"/>
            <a:r>
              <a:rPr lang="en-US" sz="1800" i="1" dirty="0">
                <a:solidFill>
                  <a:srgbClr val="000000"/>
                </a:solidFill>
                <a:latin typeface="Cambria" panose="02040503050406030204" pitchFamily="18" charset="0"/>
              </a:rPr>
              <a:t>The tester verifies that there is </a:t>
            </a:r>
            <a:r>
              <a:rPr lang="en-US" sz="1800" i="1" dirty="0">
                <a:solidFill>
                  <a:srgbClr val="FF0000"/>
                </a:solidFill>
                <a:latin typeface="Cambria" panose="02040503050406030204" pitchFamily="18" charset="0"/>
              </a:rPr>
              <a:t>no possibility </a:t>
            </a:r>
            <a:r>
              <a:rPr lang="en-US" sz="1800" i="1" dirty="0">
                <a:solidFill>
                  <a:srgbClr val="000000"/>
                </a:solidFill>
                <a:latin typeface="Cambria" panose="02040503050406030204" pitchFamily="18" charset="0"/>
              </a:rPr>
              <a:t>to access and modify the firmware of the network product without successful authentication</a:t>
            </a:r>
            <a:endParaRPr lang="en-GB" sz="1800" i="1" dirty="0">
              <a:solidFill>
                <a:srgbClr val="000000"/>
              </a:solidFill>
              <a:latin typeface="Cambria" panose="02040503050406030204" pitchFamily="18" charset="0"/>
            </a:endParaRPr>
          </a:p>
          <a:p>
            <a:pPr algn="just"/>
            <a:r>
              <a:rPr lang="en-US" sz="1800" dirty="0">
                <a:latin typeface="Cambria" panose="02040503050406030204" pitchFamily="18" charset="0"/>
              </a:rPr>
              <a:t>This expects the tester to prove a negative, which is extremely difficult. Changing the text to be more achievable is recommended.</a:t>
            </a:r>
          </a:p>
          <a:p>
            <a:pPr algn="just"/>
            <a:r>
              <a:rPr lang="en-US" sz="1800" b="1" dirty="0">
                <a:latin typeface="Cambria" panose="02040503050406030204" pitchFamily="18" charset="0"/>
              </a:rPr>
              <a:t>Suggested change</a:t>
            </a:r>
            <a:r>
              <a:rPr lang="en-US" sz="1800" dirty="0">
                <a:latin typeface="Cambria" panose="02040503050406030204" pitchFamily="18" charset="0"/>
              </a:rPr>
              <a:t>:</a:t>
            </a:r>
          </a:p>
          <a:p>
            <a:pPr algn="just"/>
            <a:r>
              <a:rPr lang="en-US" sz="1800" dirty="0">
                <a:solidFill>
                  <a:srgbClr val="00B050"/>
                </a:solidFill>
                <a:latin typeface="Cambria" panose="02040503050406030204" pitchFamily="18" charset="0"/>
              </a:rPr>
              <a:t>“The tester verifies that attempts to access and modify the firmware of the network product are permitted following successful authentication but prevented without prior successful authentication” </a:t>
            </a:r>
          </a:p>
          <a:p>
            <a:pPr algn="just"/>
            <a:r>
              <a:rPr lang="en-US" sz="1800" dirty="0">
                <a:solidFill>
                  <a:srgbClr val="00B050"/>
                </a:solidFill>
                <a:latin typeface="Cambria" panose="02040503050406030204" pitchFamily="18" charset="0"/>
              </a:rPr>
              <a:t> </a:t>
            </a:r>
            <a:endParaRPr lang="en-GB" dirty="0"/>
          </a:p>
        </p:txBody>
      </p:sp>
    </p:spTree>
    <p:extLst>
      <p:ext uri="{BB962C8B-B14F-4D97-AF65-F5344CB8AC3E}">
        <p14:creationId xmlns:p14="http://schemas.microsoft.com/office/powerpoint/2010/main" val="4010014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EBA1-3C00-3FB7-0F5E-A7CE97AD4113}"/>
              </a:ext>
            </a:extLst>
          </p:cNvPr>
          <p:cNvSpPr>
            <a:spLocks noGrp="1"/>
          </p:cNvSpPr>
          <p:nvPr>
            <p:ph type="ctrTitle"/>
          </p:nvPr>
        </p:nvSpPr>
        <p:spPr>
          <a:xfrm>
            <a:off x="1344538" y="333286"/>
            <a:ext cx="9144000" cy="988954"/>
          </a:xfrm>
        </p:spPr>
        <p:txBody>
          <a:bodyPr/>
          <a:lstStyle/>
          <a:p>
            <a:r>
              <a:rPr lang="en-GB" dirty="0"/>
              <a:t>33.117 Issues</a:t>
            </a:r>
          </a:p>
        </p:txBody>
      </p:sp>
      <p:sp>
        <p:nvSpPr>
          <p:cNvPr id="3" name="Subtitle 2">
            <a:extLst>
              <a:ext uri="{FF2B5EF4-FFF2-40B4-BE49-F238E27FC236}">
                <a16:creationId xmlns:a16="http://schemas.microsoft.com/office/drawing/2014/main" id="{29C70118-CD40-193D-32F1-3C28CD8E44F1}"/>
              </a:ext>
            </a:extLst>
          </p:cNvPr>
          <p:cNvSpPr>
            <a:spLocks noGrp="1"/>
          </p:cNvSpPr>
          <p:nvPr>
            <p:ph type="subTitle" idx="1"/>
          </p:nvPr>
        </p:nvSpPr>
        <p:spPr>
          <a:xfrm>
            <a:off x="1524000" y="1931350"/>
            <a:ext cx="9144000" cy="4460904"/>
          </a:xfrm>
        </p:spPr>
        <p:txBody>
          <a:bodyPr>
            <a:normAutofit/>
          </a:bodyPr>
          <a:lstStyle/>
          <a:p>
            <a:pPr algn="l"/>
            <a:r>
              <a:rPr lang="en-GB" sz="2200" b="1" i="1" u="none" strike="noStrike" baseline="0" dirty="0">
                <a:solidFill>
                  <a:srgbClr val="000000"/>
                </a:solidFill>
                <a:latin typeface="Cambria" panose="02040503050406030204" pitchFamily="18" charset="0"/>
              </a:rPr>
              <a:t>4.2.3.4.1.1 - </a:t>
            </a:r>
            <a:r>
              <a:rPr lang="en-US" sz="2200" b="1" i="1" u="none" strike="noStrike" baseline="0" dirty="0">
                <a:solidFill>
                  <a:srgbClr val="000000"/>
                </a:solidFill>
                <a:latin typeface="Cambria" panose="02040503050406030204" pitchFamily="18" charset="0"/>
              </a:rPr>
              <a:t>System functions shall not be used without successful authentication and authorization</a:t>
            </a:r>
          </a:p>
          <a:p>
            <a:pPr algn="l"/>
            <a:r>
              <a:rPr lang="en-US" sz="2200" b="1" i="1" u="none" strike="noStrike" dirty="0">
                <a:solidFill>
                  <a:srgbClr val="000000"/>
                </a:solidFill>
                <a:effectLst/>
                <a:latin typeface="Calibri" panose="020F0502020204030204" pitchFamily="34" charset="0"/>
              </a:rPr>
              <a:t>Execution Steps</a:t>
            </a:r>
          </a:p>
          <a:p>
            <a:pPr algn="l"/>
            <a:r>
              <a:rPr lang="en-US" sz="1800" b="0" i="1" u="none" strike="noStrike" dirty="0">
                <a:solidFill>
                  <a:srgbClr val="000000"/>
                </a:solidFill>
                <a:effectLst/>
                <a:latin typeface="Calibri" panose="020F0502020204030204" pitchFamily="34" charset="0"/>
              </a:rPr>
              <a:t>The accredited evaluator's test lab is required to execute the following steps:</a:t>
            </a:r>
          </a:p>
          <a:p>
            <a:pPr algn="l"/>
            <a:r>
              <a:rPr lang="en-US" sz="1800" b="0" i="1" u="none" strike="noStrike" dirty="0">
                <a:solidFill>
                  <a:srgbClr val="000000"/>
                </a:solidFill>
                <a:effectLst/>
                <a:latin typeface="Calibri" panose="020F0502020204030204" pitchFamily="34" charset="0"/>
              </a:rPr>
              <a:t>1. The tester verifies, based on his/her own experience, that the list is </a:t>
            </a:r>
            <a:r>
              <a:rPr lang="en-US" sz="1800" b="0" i="1" u="none" strike="noStrike" dirty="0">
                <a:solidFill>
                  <a:srgbClr val="FF0000"/>
                </a:solidFill>
                <a:effectLst/>
                <a:latin typeface="Calibri" panose="020F0502020204030204" pitchFamily="34" charset="0"/>
              </a:rPr>
              <a:t>adequate</a:t>
            </a:r>
            <a:r>
              <a:rPr lang="en-US" sz="1800" b="0" i="1" u="none" strike="noStrike" dirty="0">
                <a:solidFill>
                  <a:srgbClr val="000000"/>
                </a:solidFill>
                <a:effectLst/>
                <a:latin typeface="Calibri" panose="020F0502020204030204" pitchFamily="34" charset="0"/>
              </a:rPr>
              <a:t>.</a:t>
            </a:r>
          </a:p>
          <a:p>
            <a:pPr algn="l"/>
            <a:r>
              <a:rPr lang="en-US" sz="1800" b="0" u="none" strike="noStrike" dirty="0">
                <a:solidFill>
                  <a:srgbClr val="000000"/>
                </a:solidFill>
                <a:effectLst/>
                <a:latin typeface="Calibri" panose="020F0502020204030204" pitchFamily="34" charset="0"/>
              </a:rPr>
              <a:t>This is </a:t>
            </a:r>
            <a:r>
              <a:rPr lang="en-US" sz="1800" dirty="0">
                <a:solidFill>
                  <a:srgbClr val="000000"/>
                </a:solidFill>
                <a:latin typeface="Calibri" panose="020F0502020204030204" pitchFamily="34" charset="0"/>
              </a:rPr>
              <a:t>s</a:t>
            </a:r>
            <a:r>
              <a:rPr lang="en-US" sz="1800" b="0" u="none" strike="noStrike" dirty="0">
                <a:solidFill>
                  <a:srgbClr val="000000"/>
                </a:solidFill>
                <a:effectLst/>
                <a:latin typeface="Calibri" panose="020F0502020204030204" pitchFamily="34" charset="0"/>
              </a:rPr>
              <a:t>ubjective, what constitutes an "adequate list”?</a:t>
            </a:r>
            <a:r>
              <a:rPr lang="en-US" dirty="0"/>
              <a:t> </a:t>
            </a:r>
          </a:p>
          <a:p>
            <a:pPr algn="l"/>
            <a:r>
              <a:rPr lang="en-US" sz="1800" b="1" dirty="0">
                <a:latin typeface="Cambria" panose="02040503050406030204" pitchFamily="18" charset="0"/>
              </a:rPr>
              <a:t>Suggested change</a:t>
            </a:r>
            <a:r>
              <a:rPr lang="en-US" sz="1800" dirty="0">
                <a:latin typeface="Cambria" panose="02040503050406030204" pitchFamily="18" charset="0"/>
              </a:rPr>
              <a:t>:</a:t>
            </a:r>
          </a:p>
          <a:p>
            <a:pPr algn="l"/>
            <a:r>
              <a:rPr lang="en-US" sz="1800" b="0" u="none" strike="noStrike" dirty="0">
                <a:solidFill>
                  <a:srgbClr val="000000"/>
                </a:solidFill>
                <a:effectLst/>
                <a:latin typeface="Cambria" panose="02040503050406030204" pitchFamily="18" charset="0"/>
                <a:ea typeface="Cambria" panose="02040503050406030204" pitchFamily="18" charset="0"/>
              </a:rPr>
              <a:t>Define what is an "</a:t>
            </a:r>
            <a:r>
              <a:rPr lang="en-US" sz="1800" b="0" i="1" u="none" strike="noStrike" dirty="0">
                <a:solidFill>
                  <a:srgbClr val="000000"/>
                </a:solidFill>
                <a:effectLst/>
                <a:latin typeface="Cambria" panose="02040503050406030204" pitchFamily="18" charset="0"/>
                <a:ea typeface="Cambria" panose="02040503050406030204" pitchFamily="18" charset="0"/>
              </a:rPr>
              <a:t>adequate list</a:t>
            </a:r>
            <a:r>
              <a:rPr lang="en-US" sz="1800" b="0" u="none" strike="noStrike" dirty="0">
                <a:solidFill>
                  <a:srgbClr val="000000"/>
                </a:solidFill>
                <a:effectLst/>
                <a:latin typeface="Cambria" panose="02040503050406030204" pitchFamily="18" charset="0"/>
                <a:ea typeface="Cambria" panose="02040503050406030204" pitchFamily="18" charset="0"/>
              </a:rPr>
              <a:t>" or rewrite the clause..</a:t>
            </a:r>
            <a:r>
              <a:rPr lang="en-US" sz="1800" dirty="0">
                <a:latin typeface="Cambria" panose="02040503050406030204" pitchFamily="18" charset="0"/>
                <a:ea typeface="Cambria" panose="02040503050406030204" pitchFamily="18" charset="0"/>
              </a:rPr>
              <a:t> </a:t>
            </a:r>
          </a:p>
          <a:p>
            <a:pPr algn="l"/>
            <a:endParaRPr lang="en-GB" i="1" dirty="0"/>
          </a:p>
        </p:txBody>
      </p:sp>
    </p:spTree>
    <p:extLst>
      <p:ext uri="{BB962C8B-B14F-4D97-AF65-F5344CB8AC3E}">
        <p14:creationId xmlns:p14="http://schemas.microsoft.com/office/powerpoint/2010/main" val="4990154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bde4dffc-4b60-4cf6-8b04-a5eeb25f5c4f}" enabled="0" method="" siteId="{bde4dffc-4b60-4cf6-8b04-a5eeb25f5c4f}" removed="1"/>
</clbl:labelList>
</file>

<file path=docProps/app.xml><?xml version="1.0" encoding="utf-8"?>
<Properties xmlns="http://schemas.openxmlformats.org/officeDocument/2006/extended-properties" xmlns:vt="http://schemas.openxmlformats.org/officeDocument/2006/docPropsVTypes">
  <TotalTime>0</TotalTime>
  <Words>5554</Words>
  <Application>Microsoft Office PowerPoint</Application>
  <PresentationFormat>Breitbild</PresentationFormat>
  <Paragraphs>444</Paragraphs>
  <Slides>48</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48</vt:i4>
      </vt:variant>
    </vt:vector>
  </HeadingPairs>
  <TitlesOfParts>
    <vt:vector size="54" baseType="lpstr">
      <vt:lpstr>Arial</vt:lpstr>
      <vt:lpstr>Calibri</vt:lpstr>
      <vt:lpstr>Calibri Light</vt:lpstr>
      <vt:lpstr>Cambria</vt:lpstr>
      <vt:lpstr>Segoe UI</vt:lpstr>
      <vt:lpstr>Office Theme</vt:lpstr>
      <vt:lpstr>PowerPoint-Präsentation</vt:lpstr>
      <vt:lpstr>Problem Statement</vt:lpstr>
      <vt:lpstr>ISO 17025 Definitions</vt:lpstr>
      <vt:lpstr>ISO 17025 Requirements</vt:lpstr>
      <vt:lpstr>ISO 17025 Requirements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lpstr>33.117 Issues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ISO17025 Requirements</dc:title>
  <dc:creator>Colin Chapman</dc:creator>
  <cp:lastModifiedBy>Sven Lachmund (DT1)</cp:lastModifiedBy>
  <cp:revision>4</cp:revision>
  <dcterms:created xsi:type="dcterms:W3CDTF">2023-01-30T10:06:03Z</dcterms:created>
  <dcterms:modified xsi:type="dcterms:W3CDTF">2023-10-23T07:13:32Z</dcterms:modified>
</cp:coreProperties>
</file>